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1" r:id="rId3"/>
    <p:sldId id="260" r:id="rId4"/>
    <p:sldId id="262" r:id="rId5"/>
    <p:sldId id="257" r:id="rId6"/>
    <p:sldId id="266" r:id="rId7"/>
    <p:sldId id="267" r:id="rId8"/>
    <p:sldId id="265" r:id="rId9"/>
    <p:sldId id="272" r:id="rId10"/>
    <p:sldId id="270" r:id="rId11"/>
    <p:sldId id="269"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40"/>
  </p:normalViewPr>
  <p:slideViewPr>
    <p:cSldViewPr snapToGrid="0" snapToObjects="1">
      <p:cViewPr varScale="1">
        <p:scale>
          <a:sx n="110" d="100"/>
          <a:sy n="110" d="100"/>
        </p:scale>
        <p:origin x="6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2/3/24</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2/3/24</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2/3/24</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3ECA-B564-3C4C-98D1-DE0D826E2E6E}"/>
              </a:ext>
            </a:extLst>
          </p:cNvPr>
          <p:cNvSpPr>
            <a:spLocks noGrp="1"/>
          </p:cNvSpPr>
          <p:nvPr>
            <p:ph type="ctrTitle"/>
          </p:nvPr>
        </p:nvSpPr>
        <p:spPr/>
        <p:txBody>
          <a:bodyPr/>
          <a:lstStyle/>
          <a:p>
            <a:r>
              <a:rPr lang="en-US" dirty="0"/>
              <a:t>Happy New Year!</a:t>
            </a:r>
          </a:p>
        </p:txBody>
      </p:sp>
      <p:sp>
        <p:nvSpPr>
          <p:cNvPr id="3" name="Subtitle 2">
            <a:extLst>
              <a:ext uri="{FF2B5EF4-FFF2-40B4-BE49-F238E27FC236}">
                <a16:creationId xmlns:a16="http://schemas.microsoft.com/office/drawing/2014/main" id="{0A91AB27-B2D3-6843-9458-79BEEDEC68E3}"/>
              </a:ext>
            </a:extLst>
          </p:cNvPr>
          <p:cNvSpPr>
            <a:spLocks noGrp="1"/>
          </p:cNvSpPr>
          <p:nvPr>
            <p:ph type="subTitle" idx="1"/>
          </p:nvPr>
        </p:nvSpPr>
        <p:spPr/>
        <p:txBody>
          <a:bodyPr/>
          <a:lstStyle/>
          <a:p>
            <a:r>
              <a:rPr lang="en-US" dirty="0"/>
              <a:t>YOUTH and KIDS PROGRAM</a:t>
            </a:r>
          </a:p>
        </p:txBody>
      </p:sp>
      <p:pic>
        <p:nvPicPr>
          <p:cNvPr id="5" name="Picture 4" descr="A close-up of a logo&#10;&#10;Description automatically generated">
            <a:extLst>
              <a:ext uri="{FF2B5EF4-FFF2-40B4-BE49-F238E27FC236}">
                <a16:creationId xmlns:a16="http://schemas.microsoft.com/office/drawing/2014/main" id="{78CF38C8-EE16-8B43-87BB-A5A9369122CC}"/>
              </a:ext>
            </a:extLst>
          </p:cNvPr>
          <p:cNvPicPr>
            <a:picLocks noChangeAspect="1"/>
          </p:cNvPicPr>
          <p:nvPr/>
        </p:nvPicPr>
        <p:blipFill>
          <a:blip r:embed="rId2"/>
          <a:stretch>
            <a:fillRect/>
          </a:stretch>
        </p:blipFill>
        <p:spPr>
          <a:xfrm>
            <a:off x="1154955" y="933514"/>
            <a:ext cx="2463800" cy="609600"/>
          </a:xfrm>
          <a:prstGeom prst="rect">
            <a:avLst/>
          </a:prstGeom>
        </p:spPr>
      </p:pic>
    </p:spTree>
    <p:extLst>
      <p:ext uri="{BB962C8B-B14F-4D97-AF65-F5344CB8AC3E}">
        <p14:creationId xmlns:p14="http://schemas.microsoft.com/office/powerpoint/2010/main" val="320271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88369-6C65-1B43-BD3A-7A705BAC8753}"/>
              </a:ext>
            </a:extLst>
          </p:cNvPr>
          <p:cNvSpPr>
            <a:spLocks noGrp="1"/>
          </p:cNvSpPr>
          <p:nvPr>
            <p:ph type="title"/>
          </p:nvPr>
        </p:nvSpPr>
        <p:spPr/>
        <p:txBody>
          <a:bodyPr/>
          <a:lstStyle/>
          <a:p>
            <a:r>
              <a:rPr lang="en-US" dirty="0"/>
              <a:t>Qualities of a good person</a:t>
            </a:r>
          </a:p>
        </p:txBody>
      </p:sp>
      <p:sp>
        <p:nvSpPr>
          <p:cNvPr id="4" name="Rounded Rectangle 3">
            <a:extLst>
              <a:ext uri="{FF2B5EF4-FFF2-40B4-BE49-F238E27FC236}">
                <a16:creationId xmlns:a16="http://schemas.microsoft.com/office/drawing/2014/main" id="{CD9C8C12-9672-3847-A276-607C5DE00EC0}"/>
              </a:ext>
            </a:extLst>
          </p:cNvPr>
          <p:cNvSpPr/>
          <p:nvPr/>
        </p:nvSpPr>
        <p:spPr>
          <a:xfrm>
            <a:off x="1018573" y="2444857"/>
            <a:ext cx="2500132" cy="78563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Honest</a:t>
            </a:r>
          </a:p>
        </p:txBody>
      </p:sp>
      <p:sp>
        <p:nvSpPr>
          <p:cNvPr id="5" name="Rounded Rectangle 4">
            <a:extLst>
              <a:ext uri="{FF2B5EF4-FFF2-40B4-BE49-F238E27FC236}">
                <a16:creationId xmlns:a16="http://schemas.microsoft.com/office/drawing/2014/main" id="{42EFD07B-8263-2D40-BDEC-569DF66BF202}"/>
              </a:ext>
            </a:extLst>
          </p:cNvPr>
          <p:cNvSpPr/>
          <p:nvPr/>
        </p:nvSpPr>
        <p:spPr>
          <a:xfrm>
            <a:off x="8264322" y="2564033"/>
            <a:ext cx="2654762" cy="7986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Loving</a:t>
            </a:r>
          </a:p>
        </p:txBody>
      </p:sp>
      <p:sp>
        <p:nvSpPr>
          <p:cNvPr id="7" name="Rounded Rectangle 6">
            <a:extLst>
              <a:ext uri="{FF2B5EF4-FFF2-40B4-BE49-F238E27FC236}">
                <a16:creationId xmlns:a16="http://schemas.microsoft.com/office/drawing/2014/main" id="{3E511E2C-CBDC-1441-9AA3-7CEE6F8E3D0D}"/>
              </a:ext>
            </a:extLst>
          </p:cNvPr>
          <p:cNvSpPr/>
          <p:nvPr/>
        </p:nvSpPr>
        <p:spPr>
          <a:xfrm>
            <a:off x="925975" y="4936602"/>
            <a:ext cx="2407534" cy="79865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Joyful</a:t>
            </a:r>
          </a:p>
        </p:txBody>
      </p:sp>
      <p:sp>
        <p:nvSpPr>
          <p:cNvPr id="8" name="Rounded Rectangle 7">
            <a:extLst>
              <a:ext uri="{FF2B5EF4-FFF2-40B4-BE49-F238E27FC236}">
                <a16:creationId xmlns:a16="http://schemas.microsoft.com/office/drawing/2014/main" id="{789327EC-3D76-BF46-B481-F87524885DA5}"/>
              </a:ext>
            </a:extLst>
          </p:cNvPr>
          <p:cNvSpPr/>
          <p:nvPr/>
        </p:nvSpPr>
        <p:spPr>
          <a:xfrm>
            <a:off x="7292048" y="5109795"/>
            <a:ext cx="2407535" cy="9123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 listener</a:t>
            </a:r>
          </a:p>
        </p:txBody>
      </p:sp>
      <p:sp>
        <p:nvSpPr>
          <p:cNvPr id="11" name="Rounded Rectangle 10">
            <a:extLst>
              <a:ext uri="{FF2B5EF4-FFF2-40B4-BE49-F238E27FC236}">
                <a16:creationId xmlns:a16="http://schemas.microsoft.com/office/drawing/2014/main" id="{6AD1C0AF-5DA3-CA44-9B85-A92CE37228B1}"/>
              </a:ext>
            </a:extLst>
          </p:cNvPr>
          <p:cNvSpPr/>
          <p:nvPr/>
        </p:nvSpPr>
        <p:spPr>
          <a:xfrm>
            <a:off x="3926350" y="5565975"/>
            <a:ext cx="2407534" cy="798654"/>
          </a:xfrm>
          <a:prstGeom prst="roundRect">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Grateful</a:t>
            </a:r>
          </a:p>
        </p:txBody>
      </p:sp>
      <p:sp>
        <p:nvSpPr>
          <p:cNvPr id="12" name="Rounded Rectangle 11">
            <a:extLst>
              <a:ext uri="{FF2B5EF4-FFF2-40B4-BE49-F238E27FC236}">
                <a16:creationId xmlns:a16="http://schemas.microsoft.com/office/drawing/2014/main" id="{DCEF8A71-A972-3046-9317-BE6992C3BD8F}"/>
              </a:ext>
            </a:extLst>
          </p:cNvPr>
          <p:cNvSpPr/>
          <p:nvPr/>
        </p:nvSpPr>
        <p:spPr>
          <a:xfrm>
            <a:off x="659756" y="3751645"/>
            <a:ext cx="2500133" cy="785631"/>
          </a:xfrm>
          <a:prstGeom prst="round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Accountable</a:t>
            </a:r>
          </a:p>
        </p:txBody>
      </p:sp>
      <p:sp>
        <p:nvSpPr>
          <p:cNvPr id="13" name="Rounded Rectangle 12">
            <a:extLst>
              <a:ext uri="{FF2B5EF4-FFF2-40B4-BE49-F238E27FC236}">
                <a16:creationId xmlns:a16="http://schemas.microsoft.com/office/drawing/2014/main" id="{3D9256CE-4938-6745-9691-E98622B58989}"/>
              </a:ext>
            </a:extLst>
          </p:cNvPr>
          <p:cNvSpPr/>
          <p:nvPr/>
        </p:nvSpPr>
        <p:spPr>
          <a:xfrm>
            <a:off x="8162079" y="3804387"/>
            <a:ext cx="2654762" cy="798653"/>
          </a:xfrm>
          <a:prstGeom prst="roundRect">
            <a:avLst/>
          </a:prstGeom>
          <a:solidFill>
            <a:schemeClr val="accent3">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Responsible</a:t>
            </a:r>
          </a:p>
        </p:txBody>
      </p:sp>
      <p:pic>
        <p:nvPicPr>
          <p:cNvPr id="1030" name="Picture 6" descr="man clipart - Clip Art Library">
            <a:extLst>
              <a:ext uri="{FF2B5EF4-FFF2-40B4-BE49-F238E27FC236}">
                <a16:creationId xmlns:a16="http://schemas.microsoft.com/office/drawing/2014/main" id="{6F066FC1-67CF-B94E-8BFD-AC07EF793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737" y="2664078"/>
            <a:ext cx="1810082" cy="230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3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EA9A-0E66-5D44-9774-A6DA25A5C0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0BA867-D983-B64E-B52B-B64686734E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AF45A43-DD3D-BF48-AFB2-D940285E5705}"/>
              </a:ext>
            </a:extLst>
          </p:cNvPr>
          <p:cNvPicPr>
            <a:picLocks noChangeAspect="1"/>
          </p:cNvPicPr>
          <p:nvPr/>
        </p:nvPicPr>
        <p:blipFill>
          <a:blip r:embed="rId2"/>
          <a:stretch>
            <a:fillRect/>
          </a:stretch>
        </p:blipFill>
        <p:spPr>
          <a:xfrm rot="20247700">
            <a:off x="595610" y="1777788"/>
            <a:ext cx="5053547" cy="4304874"/>
          </a:xfrm>
          <a:prstGeom prst="rect">
            <a:avLst/>
          </a:prstGeom>
        </p:spPr>
      </p:pic>
      <p:pic>
        <p:nvPicPr>
          <p:cNvPr id="4" name="Picture 3">
            <a:extLst>
              <a:ext uri="{FF2B5EF4-FFF2-40B4-BE49-F238E27FC236}">
                <a16:creationId xmlns:a16="http://schemas.microsoft.com/office/drawing/2014/main" id="{16AF61AD-6F71-2B4E-ACFB-4BE211A26C8B}"/>
              </a:ext>
            </a:extLst>
          </p:cNvPr>
          <p:cNvPicPr>
            <a:picLocks noChangeAspect="1"/>
          </p:cNvPicPr>
          <p:nvPr/>
        </p:nvPicPr>
        <p:blipFill>
          <a:blip r:embed="rId3"/>
          <a:stretch>
            <a:fillRect/>
          </a:stretch>
        </p:blipFill>
        <p:spPr>
          <a:xfrm>
            <a:off x="544512" y="602984"/>
            <a:ext cx="2358438" cy="2155295"/>
          </a:xfrm>
          <a:prstGeom prst="rect">
            <a:avLst/>
          </a:prstGeom>
        </p:spPr>
      </p:pic>
      <p:pic>
        <p:nvPicPr>
          <p:cNvPr id="6" name="Picture 5">
            <a:extLst>
              <a:ext uri="{FF2B5EF4-FFF2-40B4-BE49-F238E27FC236}">
                <a16:creationId xmlns:a16="http://schemas.microsoft.com/office/drawing/2014/main" id="{BE151C0B-3A24-A649-B7CA-420ECD1F1945}"/>
              </a:ext>
            </a:extLst>
          </p:cNvPr>
          <p:cNvPicPr>
            <a:picLocks noChangeAspect="1"/>
          </p:cNvPicPr>
          <p:nvPr/>
        </p:nvPicPr>
        <p:blipFill>
          <a:blip r:embed="rId4"/>
          <a:stretch>
            <a:fillRect/>
          </a:stretch>
        </p:blipFill>
        <p:spPr>
          <a:xfrm>
            <a:off x="3897747" y="223968"/>
            <a:ext cx="4766911" cy="4328494"/>
          </a:xfrm>
          <a:prstGeom prst="rect">
            <a:avLst/>
          </a:prstGeom>
        </p:spPr>
      </p:pic>
      <p:pic>
        <p:nvPicPr>
          <p:cNvPr id="7" name="Picture 6">
            <a:extLst>
              <a:ext uri="{FF2B5EF4-FFF2-40B4-BE49-F238E27FC236}">
                <a16:creationId xmlns:a16="http://schemas.microsoft.com/office/drawing/2014/main" id="{18B7986E-BB84-7748-8460-C4E50B6D25BB}"/>
              </a:ext>
            </a:extLst>
          </p:cNvPr>
          <p:cNvPicPr>
            <a:picLocks noChangeAspect="1"/>
          </p:cNvPicPr>
          <p:nvPr/>
        </p:nvPicPr>
        <p:blipFill>
          <a:blip r:embed="rId5"/>
          <a:stretch>
            <a:fillRect/>
          </a:stretch>
        </p:blipFill>
        <p:spPr>
          <a:xfrm rot="1221948">
            <a:off x="7716155" y="668772"/>
            <a:ext cx="4528915" cy="4179013"/>
          </a:xfrm>
          <a:prstGeom prst="rect">
            <a:avLst/>
          </a:prstGeom>
        </p:spPr>
      </p:pic>
      <p:pic>
        <p:nvPicPr>
          <p:cNvPr id="1030" name="Picture 6" descr="023 – How to Pray Like Jesus: The Prayer to Rebuke Sickness ~ The Bible  Speaks to You">
            <a:extLst>
              <a:ext uri="{FF2B5EF4-FFF2-40B4-BE49-F238E27FC236}">
                <a16:creationId xmlns:a16="http://schemas.microsoft.com/office/drawing/2014/main" id="{6E021A03-21CE-8E49-A773-C7853DC252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383" y="2848512"/>
            <a:ext cx="8073220" cy="369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06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FE54C-CB91-8946-8226-B46036E34527}"/>
              </a:ext>
            </a:extLst>
          </p:cNvPr>
          <p:cNvSpPr>
            <a:spLocks noGrp="1"/>
          </p:cNvSpPr>
          <p:nvPr>
            <p:ph idx="1"/>
          </p:nvPr>
        </p:nvSpPr>
        <p:spPr>
          <a:xfrm>
            <a:off x="5543550" y="2574608"/>
            <a:ext cx="6042026" cy="2968942"/>
          </a:xfrm>
        </p:spPr>
        <p:txBody>
          <a:bodyPr/>
          <a:lstStyle/>
          <a:p>
            <a:r>
              <a:rPr lang="en-US" b="0" i="0" dirty="0">
                <a:solidFill>
                  <a:srgbClr val="222222"/>
                </a:solidFill>
                <a:effectLst/>
                <a:latin typeface="proxima-nova"/>
              </a:rPr>
              <a:t>Some changes are harder than others, and we may even question ourselves. Hard questions are a very mature thing to do!</a:t>
            </a:r>
            <a:endParaRPr lang="en-US" dirty="0">
              <a:solidFill>
                <a:srgbClr val="222222"/>
              </a:solidFill>
              <a:latin typeface="proxima-nova"/>
            </a:endParaRPr>
          </a:p>
          <a:p>
            <a:r>
              <a:rPr lang="en-US" b="0" i="0" dirty="0">
                <a:solidFill>
                  <a:srgbClr val="222222"/>
                </a:solidFill>
                <a:effectLst/>
                <a:latin typeface="proxima-nova"/>
              </a:rPr>
              <a:t> Begin the New Year by turning to</a:t>
            </a:r>
            <a:r>
              <a:rPr lang="en-US" u="sng" dirty="0">
                <a:solidFill>
                  <a:srgbClr val="0066A4"/>
                </a:solidFill>
                <a:latin typeface="proxima-nova"/>
              </a:rPr>
              <a:t> </a:t>
            </a:r>
            <a:r>
              <a:rPr lang="en-US" b="0" i="0" dirty="0">
                <a:solidFill>
                  <a:srgbClr val="222222"/>
                </a:solidFill>
                <a:effectLst/>
                <a:latin typeface="proxima-nova"/>
              </a:rPr>
              <a:t>Jesus Christ and inviting Him into our life. A</a:t>
            </a:r>
            <a:r>
              <a:rPr lang="en-US" dirty="0">
                <a:solidFill>
                  <a:srgbClr val="222222"/>
                </a:solidFill>
                <a:latin typeface="proxima-nova"/>
              </a:rPr>
              <a:t>sk for strength to keep your good resolutions </a:t>
            </a:r>
            <a:br>
              <a:rPr lang="en-US" dirty="0">
                <a:solidFill>
                  <a:srgbClr val="222222"/>
                </a:solidFill>
                <a:latin typeface="proxima-nova"/>
              </a:rPr>
            </a:br>
            <a:br>
              <a:rPr lang="en-US" dirty="0">
                <a:solidFill>
                  <a:srgbClr val="222222"/>
                </a:solidFill>
                <a:latin typeface="proxima-nova"/>
              </a:rPr>
            </a:br>
            <a:r>
              <a:rPr lang="en-US" dirty="0">
                <a:solidFill>
                  <a:srgbClr val="222222"/>
                </a:solidFill>
                <a:latin typeface="proxima-nova"/>
              </a:rPr>
              <a:t>But also ask the hard question! Ask for wisdom and courage to see and change our own faults too!</a:t>
            </a:r>
            <a:endParaRPr lang="en-US" dirty="0"/>
          </a:p>
        </p:txBody>
      </p:sp>
      <p:pic>
        <p:nvPicPr>
          <p:cNvPr id="4" name="Picture 3">
            <a:extLst>
              <a:ext uri="{FF2B5EF4-FFF2-40B4-BE49-F238E27FC236}">
                <a16:creationId xmlns:a16="http://schemas.microsoft.com/office/drawing/2014/main" id="{FCDDC027-FDED-3A40-A631-039E26E1F2D8}"/>
              </a:ext>
            </a:extLst>
          </p:cNvPr>
          <p:cNvPicPr>
            <a:picLocks noChangeAspect="1"/>
          </p:cNvPicPr>
          <p:nvPr/>
        </p:nvPicPr>
        <p:blipFill>
          <a:blip r:embed="rId2"/>
          <a:stretch>
            <a:fillRect/>
          </a:stretch>
        </p:blipFill>
        <p:spPr>
          <a:xfrm>
            <a:off x="606424" y="973668"/>
            <a:ext cx="4785730" cy="4725908"/>
          </a:xfrm>
          <a:prstGeom prst="rect">
            <a:avLst/>
          </a:prstGeom>
        </p:spPr>
      </p:pic>
    </p:spTree>
    <p:extLst>
      <p:ext uri="{BB962C8B-B14F-4D97-AF65-F5344CB8AC3E}">
        <p14:creationId xmlns:p14="http://schemas.microsoft.com/office/powerpoint/2010/main" val="861983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6F6F-C32E-A345-BB77-57D858534594}"/>
              </a:ext>
            </a:extLst>
          </p:cNvPr>
          <p:cNvSpPr>
            <a:spLocks noGrp="1"/>
          </p:cNvSpPr>
          <p:nvPr>
            <p:ph type="title"/>
          </p:nvPr>
        </p:nvSpPr>
        <p:spPr/>
        <p:txBody>
          <a:bodyPr/>
          <a:lstStyle/>
          <a:p>
            <a:r>
              <a:rPr lang="en-US" dirty="0"/>
              <a:t>Warm up game</a:t>
            </a:r>
          </a:p>
        </p:txBody>
      </p:sp>
      <p:sp>
        <p:nvSpPr>
          <p:cNvPr id="3" name="Content Placeholder 2">
            <a:extLst>
              <a:ext uri="{FF2B5EF4-FFF2-40B4-BE49-F238E27FC236}">
                <a16:creationId xmlns:a16="http://schemas.microsoft.com/office/drawing/2014/main" id="{A930A7DA-5CD0-AA46-B423-D9847309DAF6}"/>
              </a:ext>
            </a:extLst>
          </p:cNvPr>
          <p:cNvSpPr>
            <a:spLocks noGrp="1"/>
          </p:cNvSpPr>
          <p:nvPr>
            <p:ph idx="1"/>
          </p:nvPr>
        </p:nvSpPr>
        <p:spPr/>
        <p:txBody>
          <a:bodyPr/>
          <a:lstStyle/>
          <a:p>
            <a:r>
              <a:rPr lang="en-US" dirty="0"/>
              <a:t>Real or AI picture?</a:t>
            </a:r>
          </a:p>
          <a:p>
            <a:r>
              <a:rPr lang="en-US" dirty="0"/>
              <a:t>https://</a:t>
            </a:r>
            <a:r>
              <a:rPr lang="en-US" dirty="0" err="1"/>
              <a:t>www.whichfaceisreal.com</a:t>
            </a:r>
            <a:r>
              <a:rPr lang="en-US" dirty="0"/>
              <a:t>/</a:t>
            </a:r>
          </a:p>
        </p:txBody>
      </p:sp>
    </p:spTree>
    <p:extLst>
      <p:ext uri="{BB962C8B-B14F-4D97-AF65-F5344CB8AC3E}">
        <p14:creationId xmlns:p14="http://schemas.microsoft.com/office/powerpoint/2010/main" val="200872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C8F1-89CA-9443-8269-B9069BCBE4D2}"/>
              </a:ext>
            </a:extLst>
          </p:cNvPr>
          <p:cNvSpPr>
            <a:spLocks noGrp="1"/>
          </p:cNvSpPr>
          <p:nvPr>
            <p:ph type="title"/>
          </p:nvPr>
        </p:nvSpPr>
        <p:spPr>
          <a:xfrm>
            <a:off x="1154954" y="1167978"/>
            <a:ext cx="8761413" cy="706964"/>
          </a:xfrm>
        </p:spPr>
        <p:txBody>
          <a:bodyPr/>
          <a:lstStyle/>
          <a:p>
            <a:r>
              <a:rPr lang="en-US" sz="3600" b="0" i="0" dirty="0">
                <a:solidFill>
                  <a:schemeClr val="bg1"/>
                </a:solidFill>
                <a:effectLst/>
                <a:latin typeface="DIN Next"/>
              </a:rPr>
              <a:t>What comes to mind when you think about the New Year? </a:t>
            </a:r>
            <a:br>
              <a:rPr lang="en-US" sz="3600" dirty="0">
                <a:solidFill>
                  <a:schemeClr val="bg1"/>
                </a:solidFill>
              </a:rPr>
            </a:br>
            <a:endParaRPr lang="en-US" dirty="0"/>
          </a:p>
        </p:txBody>
      </p:sp>
      <p:sp>
        <p:nvSpPr>
          <p:cNvPr id="3" name="Content Placeholder 2">
            <a:extLst>
              <a:ext uri="{FF2B5EF4-FFF2-40B4-BE49-F238E27FC236}">
                <a16:creationId xmlns:a16="http://schemas.microsoft.com/office/drawing/2014/main" id="{E1BB99C2-4515-7E4E-BD58-C27247698D1A}"/>
              </a:ext>
            </a:extLst>
          </p:cNvPr>
          <p:cNvSpPr>
            <a:spLocks noGrp="1"/>
          </p:cNvSpPr>
          <p:nvPr>
            <p:ph idx="1"/>
          </p:nvPr>
        </p:nvSpPr>
        <p:spPr/>
        <p:txBody>
          <a:bodyPr>
            <a:normAutofit/>
          </a:bodyPr>
          <a:lstStyle/>
          <a:p>
            <a:r>
              <a:rPr lang="en-US" sz="2400" b="0" i="0" dirty="0">
                <a:solidFill>
                  <a:srgbClr val="474D51"/>
                </a:solidFill>
                <a:effectLst/>
                <a:latin typeface="DIN Next"/>
              </a:rPr>
              <a:t>Many people look at the new year as a new beginning. It's a chance to turn over a new leaf and make positive changes in your life. </a:t>
            </a:r>
          </a:p>
          <a:p>
            <a:endParaRPr lang="en-US" sz="2400" b="0" i="0" dirty="0">
              <a:solidFill>
                <a:srgbClr val="222222"/>
              </a:solidFill>
              <a:effectLst/>
              <a:latin typeface="proxima-nova"/>
            </a:endParaRPr>
          </a:p>
          <a:p>
            <a:endParaRPr lang="en-US" sz="2400" dirty="0"/>
          </a:p>
        </p:txBody>
      </p:sp>
    </p:spTree>
    <p:extLst>
      <p:ext uri="{BB962C8B-B14F-4D97-AF65-F5344CB8AC3E}">
        <p14:creationId xmlns:p14="http://schemas.microsoft.com/office/powerpoint/2010/main" val="176904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ico &amp; Vinz - Am I Wrong [Official Music Video].mp4" descr="Nico &amp; Vinz - Am I Wrong [Official Music Video].mp4">
            <a:hlinkClick r:id="" action="ppaction://media"/>
            <a:extLst>
              <a:ext uri="{FF2B5EF4-FFF2-40B4-BE49-F238E27FC236}">
                <a16:creationId xmlns:a16="http://schemas.microsoft.com/office/drawing/2014/main" id="{6051E139-08C2-2844-95B8-5269534D643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1488" y="1349375"/>
            <a:ext cx="11206162" cy="4570413"/>
          </a:xfrm>
        </p:spPr>
      </p:pic>
    </p:spTree>
    <p:extLst>
      <p:ext uri="{BB962C8B-B14F-4D97-AF65-F5344CB8AC3E}">
        <p14:creationId xmlns:p14="http://schemas.microsoft.com/office/powerpoint/2010/main" val="32368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8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E56E-5BFC-8841-BF57-2308B481AB5B}"/>
              </a:ext>
            </a:extLst>
          </p:cNvPr>
          <p:cNvSpPr>
            <a:spLocks noGrp="1"/>
          </p:cNvSpPr>
          <p:nvPr>
            <p:ph type="title"/>
          </p:nvPr>
        </p:nvSpPr>
        <p:spPr>
          <a:xfrm>
            <a:off x="1166529" y="973668"/>
            <a:ext cx="8761413" cy="706964"/>
          </a:xfrm>
        </p:spPr>
        <p:txBody>
          <a:bodyPr/>
          <a:lstStyle/>
          <a:p>
            <a:r>
              <a:rPr lang="en-US" dirty="0"/>
              <a:t>What does the Bible say about New Year’s resolutions?</a:t>
            </a:r>
          </a:p>
        </p:txBody>
      </p:sp>
      <p:sp>
        <p:nvSpPr>
          <p:cNvPr id="3" name="Content Placeholder 2">
            <a:extLst>
              <a:ext uri="{FF2B5EF4-FFF2-40B4-BE49-F238E27FC236}">
                <a16:creationId xmlns:a16="http://schemas.microsoft.com/office/drawing/2014/main" id="{69C274E6-FC23-744B-B5D8-C28EABBB1CE7}"/>
              </a:ext>
            </a:extLst>
          </p:cNvPr>
          <p:cNvSpPr>
            <a:spLocks noGrp="1"/>
          </p:cNvSpPr>
          <p:nvPr>
            <p:ph idx="1"/>
          </p:nvPr>
        </p:nvSpPr>
        <p:spPr/>
        <p:txBody>
          <a:bodyPr/>
          <a:lstStyle/>
          <a:p>
            <a:pPr algn="l" rtl="0"/>
            <a:r>
              <a:rPr lang="en-US" sz="1800" dirty="0">
                <a:solidFill>
                  <a:srgbClr val="222222"/>
                </a:solidFill>
                <a:latin typeface="proxima-nova"/>
              </a:rPr>
              <a:t>Jesus </a:t>
            </a:r>
            <a:r>
              <a:rPr lang="en-US" sz="1800" b="0" i="0" dirty="0">
                <a:solidFill>
                  <a:srgbClr val="222222"/>
                </a:solidFill>
                <a:effectLst/>
                <a:latin typeface="proxima-nova"/>
              </a:rPr>
              <a:t>certainly encourages us to examine our lives and resolve to change them if necessary (although not just at the beginning of a new year). </a:t>
            </a:r>
            <a:r>
              <a:rPr lang="en-US" sz="1800" b="0" i="1" dirty="0">
                <a:solidFill>
                  <a:srgbClr val="222222"/>
                </a:solidFill>
                <a:effectLst/>
                <a:latin typeface="proxima-nova"/>
              </a:rPr>
              <a:t>The Psalmist, for example, made a resolution to keep his speech pure: “I have planned no evil; my mouth has not transgressed” (Psalm 17:3). </a:t>
            </a:r>
            <a:r>
              <a:rPr lang="en-US" sz="1800" b="0" i="0" dirty="0">
                <a:solidFill>
                  <a:srgbClr val="222222"/>
                </a:solidFill>
                <a:effectLst/>
                <a:latin typeface="proxima-nova"/>
              </a:rPr>
              <a:t>The ultimate goal is for us to become a better person.</a:t>
            </a:r>
            <a:endParaRPr lang="en-US" b="0" i="0" dirty="0">
              <a:solidFill>
                <a:srgbClr val="222222"/>
              </a:solidFill>
              <a:effectLst/>
              <a:latin typeface="proxima-nova"/>
            </a:endParaRPr>
          </a:p>
          <a:p>
            <a:pPr algn="l" rtl="0"/>
            <a:r>
              <a:rPr lang="en-US" b="0" i="0" dirty="0">
                <a:solidFill>
                  <a:srgbClr val="222222"/>
                </a:solidFill>
                <a:effectLst/>
                <a:latin typeface="proxima-nova"/>
              </a:rPr>
              <a:t>Why do so many of our resolutions fail? Sometimes it’s simply because they aren’t realistic. Instead, they’re only wishful thinking, with no way to make them actually happen. For example, you might resolve to make a million dollars this year, but if you don’t have any way to earn it, it probably isn’t going to happen.</a:t>
            </a:r>
          </a:p>
          <a:p>
            <a:pPr algn="l" rtl="0"/>
            <a:r>
              <a:rPr lang="en-US" b="0" i="0" dirty="0">
                <a:solidFill>
                  <a:srgbClr val="222222"/>
                </a:solidFill>
                <a:effectLst/>
                <a:latin typeface="proxima-nova"/>
              </a:rPr>
              <a:t> Other resolutions fail because we aren’t willing to make the sacrifices necessary to reach them.</a:t>
            </a:r>
            <a:endParaRPr lang="en-US" dirty="0"/>
          </a:p>
        </p:txBody>
      </p:sp>
    </p:spTree>
    <p:extLst>
      <p:ext uri="{BB962C8B-B14F-4D97-AF65-F5344CB8AC3E}">
        <p14:creationId xmlns:p14="http://schemas.microsoft.com/office/powerpoint/2010/main" val="2268359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E376-BA94-6145-AD0C-F13BF05F3497}"/>
              </a:ext>
            </a:extLst>
          </p:cNvPr>
          <p:cNvSpPr>
            <a:spLocks noGrp="1"/>
          </p:cNvSpPr>
          <p:nvPr>
            <p:ph type="title"/>
          </p:nvPr>
        </p:nvSpPr>
        <p:spPr/>
        <p:txBody>
          <a:bodyPr/>
          <a:lstStyle/>
          <a:p>
            <a:r>
              <a:rPr lang="en-US" dirty="0"/>
              <a:t>Should I keep trying?</a:t>
            </a:r>
          </a:p>
        </p:txBody>
      </p:sp>
      <p:sp>
        <p:nvSpPr>
          <p:cNvPr id="3" name="Content Placeholder 2">
            <a:extLst>
              <a:ext uri="{FF2B5EF4-FFF2-40B4-BE49-F238E27FC236}">
                <a16:creationId xmlns:a16="http://schemas.microsoft.com/office/drawing/2014/main" id="{21D88425-6E34-C84E-BF26-74E90B74D524}"/>
              </a:ext>
            </a:extLst>
          </p:cNvPr>
          <p:cNvSpPr>
            <a:spLocks noGrp="1"/>
          </p:cNvSpPr>
          <p:nvPr>
            <p:ph idx="1"/>
          </p:nvPr>
        </p:nvSpPr>
        <p:spPr/>
        <p:txBody>
          <a:bodyPr/>
          <a:lstStyle/>
          <a:p>
            <a:pPr marL="0" indent="0" algn="l">
              <a:buNone/>
            </a:pPr>
            <a:r>
              <a:rPr lang="en-US" b="0" i="0" dirty="0">
                <a:solidFill>
                  <a:srgbClr val="58595B"/>
                </a:solidFill>
                <a:effectLst/>
                <a:latin typeface="Verdana" panose="020B0604030504040204" pitchFamily="34" charset="0"/>
              </a:rPr>
              <a:t>What was the question the singer kept asking himself over and over again in the song? Is that a good question to ask yourself? Why or why not?</a:t>
            </a:r>
          </a:p>
          <a:p>
            <a:pPr marL="0" indent="0">
              <a:buNone/>
            </a:pPr>
            <a:endParaRPr lang="en-US" b="0" i="0" dirty="0">
              <a:solidFill>
                <a:srgbClr val="58595B"/>
              </a:solidFill>
              <a:effectLst/>
              <a:latin typeface="Verdana" panose="020B0604030504040204" pitchFamily="34" charset="0"/>
            </a:endParaRPr>
          </a:p>
          <a:p>
            <a:pPr marL="0" indent="0">
              <a:buNone/>
            </a:pPr>
            <a:r>
              <a:rPr lang="en-US" b="0" i="0" dirty="0">
                <a:solidFill>
                  <a:srgbClr val="58595B"/>
                </a:solidFill>
                <a:effectLst/>
                <a:latin typeface="Verdana" panose="020B0604030504040204" pitchFamily="34" charset="0"/>
              </a:rPr>
              <a:t>Have YOU ever doubted what you believed (about a person or situation)? What happened?</a:t>
            </a:r>
          </a:p>
          <a:p>
            <a:pPr marL="0" indent="0">
              <a:buNone/>
            </a:pPr>
            <a:endParaRPr lang="en-US" dirty="0">
              <a:solidFill>
                <a:srgbClr val="58595B"/>
              </a:solidFill>
              <a:latin typeface="Verdana" panose="020B0604030504040204" pitchFamily="34" charset="0"/>
            </a:endParaRPr>
          </a:p>
          <a:p>
            <a:pPr marL="0" indent="0" algn="l">
              <a:buNone/>
            </a:pPr>
            <a:r>
              <a:rPr lang="en-US" b="0" i="0" dirty="0">
                <a:solidFill>
                  <a:srgbClr val="58595B"/>
                </a:solidFill>
                <a:effectLst/>
                <a:latin typeface="Verdana" panose="020B0604030504040204" pitchFamily="34" charset="0"/>
              </a:rPr>
              <a:t>What do you usually do when people doubt you or disagree with you?</a:t>
            </a:r>
          </a:p>
          <a:p>
            <a:pPr marL="0" indent="0">
              <a:buNone/>
            </a:pPr>
            <a:endParaRPr lang="en-US" dirty="0"/>
          </a:p>
        </p:txBody>
      </p:sp>
    </p:spTree>
    <p:extLst>
      <p:ext uri="{BB962C8B-B14F-4D97-AF65-F5344CB8AC3E}">
        <p14:creationId xmlns:p14="http://schemas.microsoft.com/office/powerpoint/2010/main" val="933863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817C-2935-0547-BC96-A44C9BAD0A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503995-B5C0-A444-9312-CEE539254818}"/>
              </a:ext>
            </a:extLst>
          </p:cNvPr>
          <p:cNvSpPr>
            <a:spLocks noGrp="1"/>
          </p:cNvSpPr>
          <p:nvPr>
            <p:ph idx="1"/>
          </p:nvPr>
        </p:nvSpPr>
        <p:spPr/>
        <p:txBody>
          <a:bodyPr/>
          <a:lstStyle/>
          <a:p>
            <a:pPr marL="0" indent="0" algn="l">
              <a:buNone/>
            </a:pPr>
            <a:r>
              <a:rPr lang="en-US" b="0" i="0" dirty="0">
                <a:solidFill>
                  <a:srgbClr val="58595B"/>
                </a:solidFill>
                <a:effectLst/>
                <a:latin typeface="Verdana" panose="020B0604030504040204" pitchFamily="34" charset="0"/>
              </a:rPr>
              <a:t>Asking “Am I wrong?” is a hard and honest question. It can be scary. But why should we do it from time to time? </a:t>
            </a:r>
          </a:p>
          <a:p>
            <a:pPr marL="0" indent="0" algn="l">
              <a:buNone/>
            </a:pPr>
            <a:endParaRPr lang="en-US" b="0" i="0" dirty="0">
              <a:solidFill>
                <a:srgbClr val="58595B"/>
              </a:solidFill>
              <a:effectLst/>
              <a:latin typeface="Verdana" panose="020B0604030504040204" pitchFamily="34" charset="0"/>
            </a:endParaRPr>
          </a:p>
          <a:p>
            <a:pPr marL="0" indent="0" algn="l">
              <a:buNone/>
            </a:pPr>
            <a:r>
              <a:rPr lang="en-US" b="0" i="0" dirty="0">
                <a:solidFill>
                  <a:srgbClr val="58595B"/>
                </a:solidFill>
                <a:effectLst/>
                <a:latin typeface="Verdana" panose="020B0604030504040204" pitchFamily="34" charset="0"/>
              </a:rPr>
              <a:t>Can you think of a few examples when asking that question fits into life?</a:t>
            </a:r>
          </a:p>
          <a:p>
            <a:pPr algn="l">
              <a:buFont typeface="+mj-lt"/>
              <a:buAutoNum type="arabicPeriod"/>
            </a:pPr>
            <a:endParaRPr lang="en-US" dirty="0">
              <a:solidFill>
                <a:srgbClr val="58595B"/>
              </a:solidFill>
              <a:latin typeface="Verdana" panose="020B0604030504040204" pitchFamily="34" charset="0"/>
            </a:endParaRPr>
          </a:p>
          <a:p>
            <a:pPr marL="0" indent="0">
              <a:buNone/>
            </a:pPr>
            <a:br>
              <a:rPr lang="en-US" dirty="0"/>
            </a:br>
            <a:endParaRPr lang="en-US" dirty="0"/>
          </a:p>
        </p:txBody>
      </p:sp>
    </p:spTree>
    <p:extLst>
      <p:ext uri="{BB962C8B-B14F-4D97-AF65-F5344CB8AC3E}">
        <p14:creationId xmlns:p14="http://schemas.microsoft.com/office/powerpoint/2010/main" val="194397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B131-6B84-B34F-9FAD-01E58C56C268}"/>
              </a:ext>
            </a:extLst>
          </p:cNvPr>
          <p:cNvSpPr>
            <a:spLocks noGrp="1"/>
          </p:cNvSpPr>
          <p:nvPr>
            <p:ph type="title"/>
          </p:nvPr>
        </p:nvSpPr>
        <p:spPr/>
        <p:txBody>
          <a:bodyPr/>
          <a:lstStyle/>
          <a:p>
            <a:r>
              <a:rPr lang="en-US" dirty="0"/>
              <a:t>What if … About the song</a:t>
            </a:r>
          </a:p>
        </p:txBody>
      </p:sp>
      <p:sp>
        <p:nvSpPr>
          <p:cNvPr id="3" name="Content Placeholder 2">
            <a:extLst>
              <a:ext uri="{FF2B5EF4-FFF2-40B4-BE49-F238E27FC236}">
                <a16:creationId xmlns:a16="http://schemas.microsoft.com/office/drawing/2014/main" id="{F56D0E0A-1589-EC48-A437-637D8499FF2D}"/>
              </a:ext>
            </a:extLst>
          </p:cNvPr>
          <p:cNvSpPr>
            <a:spLocks noGrp="1"/>
          </p:cNvSpPr>
          <p:nvPr>
            <p:ph idx="1"/>
          </p:nvPr>
        </p:nvSpPr>
        <p:spPr/>
        <p:txBody>
          <a:bodyPr/>
          <a:lstStyle/>
          <a:p>
            <a:r>
              <a:rPr lang="en-US" b="0" i="1" dirty="0">
                <a:solidFill>
                  <a:srgbClr val="58595B"/>
                </a:solidFill>
                <a:effectLst/>
                <a:latin typeface="Verdana" panose="020B0604030504040204" pitchFamily="34" charset="0"/>
              </a:rPr>
              <a:t>Life has a way of throwing doubt after doubt at us. Those doubts cloud our judgment and can cause us to question our convictions, beliefs and resolutions</a:t>
            </a:r>
          </a:p>
          <a:p>
            <a:r>
              <a:rPr lang="en-US" b="0" i="1" dirty="0">
                <a:solidFill>
                  <a:srgbClr val="58595B"/>
                </a:solidFill>
                <a:effectLst/>
                <a:latin typeface="Verdana" panose="020B0604030504040204" pitchFamily="34" charset="0"/>
              </a:rPr>
              <a:t>In the song we just heard, the singer was checking his convictions; was he wrong to think that he had a future with a certain individual. But the questions he asked himself can be applied to several other areas of life. In the end, as Christians, you and I must follow our convictions, even when others think we are wrong or disagree with us.</a:t>
            </a:r>
            <a:endParaRPr lang="en-US" dirty="0"/>
          </a:p>
        </p:txBody>
      </p:sp>
    </p:spTree>
    <p:extLst>
      <p:ext uri="{BB962C8B-B14F-4D97-AF65-F5344CB8AC3E}">
        <p14:creationId xmlns:p14="http://schemas.microsoft.com/office/powerpoint/2010/main" val="291720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14F9B-AFFC-8743-8807-9BA70E4531D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BCDB68-D27C-A446-A542-B7271162C976}"/>
              </a:ext>
            </a:extLst>
          </p:cNvPr>
          <p:cNvSpPr>
            <a:spLocks noGrp="1"/>
          </p:cNvSpPr>
          <p:nvPr>
            <p:ph idx="1"/>
          </p:nvPr>
        </p:nvSpPr>
        <p:spPr/>
        <p:txBody>
          <a:bodyPr/>
          <a:lstStyle/>
          <a:p>
            <a:r>
              <a:rPr lang="en-US" dirty="0"/>
              <a:t>Sometimes, life can get confusing, and things that look real are really not real or good (Just like the game we played)</a:t>
            </a:r>
          </a:p>
          <a:p>
            <a:endParaRPr lang="en-US" dirty="0"/>
          </a:p>
          <a:p>
            <a:r>
              <a:rPr lang="en-US" dirty="0"/>
              <a:t>Well, Jesus gave us the perfect example to follow and that is especially important during this confusing times.</a:t>
            </a:r>
          </a:p>
          <a:p>
            <a:pPr marL="0" indent="0">
              <a:buNone/>
            </a:pPr>
            <a:endParaRPr lang="en-US" dirty="0"/>
          </a:p>
        </p:txBody>
      </p:sp>
    </p:spTree>
    <p:extLst>
      <p:ext uri="{BB962C8B-B14F-4D97-AF65-F5344CB8AC3E}">
        <p14:creationId xmlns:p14="http://schemas.microsoft.com/office/powerpoint/2010/main" val="10063307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111</TotalTime>
  <Words>579</Words>
  <Application>Microsoft Macintosh PowerPoint</Application>
  <PresentationFormat>Widescreen</PresentationFormat>
  <Paragraphs>38</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Century Gothic</vt:lpstr>
      <vt:lpstr>DIN Next</vt:lpstr>
      <vt:lpstr>proxima-nova</vt:lpstr>
      <vt:lpstr>Verdana</vt:lpstr>
      <vt:lpstr>Wingdings 3</vt:lpstr>
      <vt:lpstr>Ion Boardroom</vt:lpstr>
      <vt:lpstr>Happy New Year!</vt:lpstr>
      <vt:lpstr>Warm up game</vt:lpstr>
      <vt:lpstr>What comes to mind when you think about the New Year?  </vt:lpstr>
      <vt:lpstr>PowerPoint Presentation</vt:lpstr>
      <vt:lpstr>What does the Bible say about New Year’s resolutions?</vt:lpstr>
      <vt:lpstr>Should I keep trying?</vt:lpstr>
      <vt:lpstr>PowerPoint Presentation</vt:lpstr>
      <vt:lpstr>What if … About the song</vt:lpstr>
      <vt:lpstr>PowerPoint Presentation</vt:lpstr>
      <vt:lpstr>Qualities of a good person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New Year!</dc:title>
  <dc:creator>Susana Yamamoto Resem</dc:creator>
  <cp:lastModifiedBy>Susana Yamamoto Resem</cp:lastModifiedBy>
  <cp:revision>4</cp:revision>
  <dcterms:created xsi:type="dcterms:W3CDTF">2024-01-21T09:05:41Z</dcterms:created>
  <dcterms:modified xsi:type="dcterms:W3CDTF">2024-02-04T02:59:47Z</dcterms:modified>
</cp:coreProperties>
</file>