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617931575_1991x1322.jpg"/>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740627569_2880x1920.jpg"/>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996267730_2880x1920.jpg"/>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996267730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740627569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136959463_1989x1321.jpg"/>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17931575_1991x1322.jpg"/>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AND THE LAW OF CAUSE AND EFFECT"/>
          <p:cNvSpPr txBox="1"/>
          <p:nvPr>
            <p:ph type="body" idx="21"/>
          </p:nvPr>
        </p:nvSpPr>
        <p:spPr>
          <a:xfrm>
            <a:off x="1203685" y="6648562"/>
            <a:ext cx="9779001" cy="934780"/>
          </a:xfrm>
          <a:prstGeom prst="rect">
            <a:avLst/>
          </a:prstGeom>
          <a:extLst>
            <a:ext uri="{C572A759-6A51-4108-AA02-DFA0A04FC94B}">
              <ma14:wrappingTextBoxFlag xmlns:ma14="http://schemas.microsoft.com/office/mac/drawingml/2011/main" val="1"/>
            </a:ext>
          </a:extLst>
        </p:spPr>
        <p:txBody>
          <a:bodyPr/>
          <a:lstStyle>
            <a:lvl1pPr defTabSz="602615">
              <a:defRPr sz="4015"/>
            </a:lvl1pPr>
          </a:lstStyle>
          <a:p>
            <a:pPr/>
            <a:r>
              <a:t>AND THE LAW OF CAUSE AND EFFECT</a:t>
            </a:r>
          </a:p>
        </p:txBody>
      </p:sp>
      <p:pic>
        <p:nvPicPr>
          <p:cNvPr id="152" name="Image" descr="Image"/>
          <p:cNvPicPr>
            <a:picLocks noChangeAspect="1"/>
          </p:cNvPicPr>
          <p:nvPr>
            <p:ph type="pic" idx="22"/>
          </p:nvPr>
        </p:nvPicPr>
        <p:blipFill>
          <a:blip r:embed="rId2">
            <a:extLst/>
          </a:blip>
          <a:srcRect l="22309" t="0" r="12901" b="0"/>
          <a:stretch>
            <a:fillRect/>
          </a:stretch>
        </p:blipFill>
        <p:spPr>
          <a:xfrm>
            <a:off x="12192000" y="1263848"/>
            <a:ext cx="10916874" cy="11188205"/>
          </a:xfrm>
          <a:prstGeom prst="rect">
            <a:avLst/>
          </a:prstGeom>
        </p:spPr>
      </p:pic>
      <p:sp>
        <p:nvSpPr>
          <p:cNvPr id="153" name="REINCARNATION"/>
          <p:cNvSpPr txBox="1"/>
          <p:nvPr>
            <p:ph type="title"/>
          </p:nvPr>
        </p:nvSpPr>
        <p:spPr>
          <a:xfrm>
            <a:off x="1203685" y="4920310"/>
            <a:ext cx="9779001" cy="1435101"/>
          </a:xfrm>
          <a:prstGeom prst="rect">
            <a:avLst/>
          </a:prstGeom>
        </p:spPr>
        <p:txBody>
          <a:bodyPr/>
          <a:lstStyle/>
          <a:p>
            <a:pPr/>
            <a:r>
              <a:t>REINCARNATION</a:t>
            </a:r>
          </a:p>
        </p:txBody>
      </p:sp>
      <p:pic>
        <p:nvPicPr>
          <p:cNvPr id="154" name="SSSD 500x500 px.png" descr="SSSD 500x500 px.png"/>
          <p:cNvPicPr>
            <a:picLocks noChangeAspect="1"/>
          </p:cNvPicPr>
          <p:nvPr/>
        </p:nvPicPr>
        <p:blipFill>
          <a:blip r:embed="rId3">
            <a:extLst/>
          </a:blip>
          <a:stretch>
            <a:fillRect/>
          </a:stretch>
        </p:blipFill>
        <p:spPr>
          <a:xfrm>
            <a:off x="948460" y="597144"/>
            <a:ext cx="2770498" cy="277049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CHOICES (FREE WILL)  MATTER MORE THAN WE MIGHT THINK"/>
          <p:cNvSpPr txBox="1"/>
          <p:nvPr>
            <p:ph type="title"/>
          </p:nvPr>
        </p:nvSpPr>
        <p:spPr>
          <a:xfrm>
            <a:off x="2721482" y="3168894"/>
            <a:ext cx="7364693" cy="10415372"/>
          </a:xfrm>
          <a:prstGeom prst="rect">
            <a:avLst/>
          </a:prstGeom>
        </p:spPr>
        <p:txBody>
          <a:bodyPr/>
          <a:lstStyle/>
          <a:p>
            <a:pPr/>
            <a:r>
              <a:t>CHOICES (FREE WILL)  MATTER MORE THAN WE MIGHT THINK</a:t>
            </a:r>
          </a:p>
        </p:txBody>
      </p:sp>
      <p:pic>
        <p:nvPicPr>
          <p:cNvPr id="215" name="Image" descr="Image"/>
          <p:cNvPicPr>
            <a:picLocks noChangeAspect="1"/>
          </p:cNvPicPr>
          <p:nvPr/>
        </p:nvPicPr>
        <p:blipFill>
          <a:blip r:embed="rId2">
            <a:extLst/>
          </a:blip>
          <a:stretch>
            <a:fillRect/>
          </a:stretch>
        </p:blipFill>
        <p:spPr>
          <a:xfrm>
            <a:off x="11931926" y="1654552"/>
            <a:ext cx="10233977" cy="10070233"/>
          </a:xfrm>
          <a:prstGeom prst="rect">
            <a:avLst/>
          </a:prstGeom>
          <a:ln w="12700">
            <a:miter lim="400000"/>
          </a:ln>
        </p:spPr>
      </p:pic>
      <p:pic>
        <p:nvPicPr>
          <p:cNvPr id="216" name="Line Line" descr="Line Line"/>
          <p:cNvPicPr>
            <a:picLocks noChangeAspect="0"/>
          </p:cNvPicPr>
          <p:nvPr/>
        </p:nvPicPr>
        <p:blipFill>
          <a:blip r:embed="rId3">
            <a:extLst/>
          </a:blip>
          <a:stretch>
            <a:fillRect/>
          </a:stretch>
        </p:blipFill>
        <p:spPr>
          <a:xfrm>
            <a:off x="13015205" y="6184899"/>
            <a:ext cx="2778666" cy="76201"/>
          </a:xfrm>
          <a:prstGeom prst="rect">
            <a:avLst/>
          </a:prstGeom>
        </p:spPr>
      </p:pic>
      <p:pic>
        <p:nvPicPr>
          <p:cNvPr id="218" name="Line Line" descr="Line Line"/>
          <p:cNvPicPr>
            <a:picLocks noChangeAspect="0"/>
          </p:cNvPicPr>
          <p:nvPr/>
        </p:nvPicPr>
        <p:blipFill>
          <a:blip r:embed="rId3">
            <a:extLst/>
          </a:blip>
          <a:stretch>
            <a:fillRect/>
          </a:stretch>
        </p:blipFill>
        <p:spPr>
          <a:xfrm>
            <a:off x="13142205" y="6311900"/>
            <a:ext cx="2778665" cy="76200"/>
          </a:xfrm>
          <a:prstGeom prst="rect">
            <a:avLst/>
          </a:prstGeom>
        </p:spPr>
      </p:pic>
      <p:pic>
        <p:nvPicPr>
          <p:cNvPr id="220" name="Line Line" descr="Line Line"/>
          <p:cNvPicPr>
            <a:picLocks noChangeAspect="0"/>
          </p:cNvPicPr>
          <p:nvPr/>
        </p:nvPicPr>
        <p:blipFill>
          <a:blip r:embed="rId3">
            <a:extLst/>
          </a:blip>
          <a:stretch>
            <a:fillRect/>
          </a:stretch>
        </p:blipFill>
        <p:spPr>
          <a:xfrm>
            <a:off x="13142205" y="5969446"/>
            <a:ext cx="2778665" cy="76201"/>
          </a:xfrm>
          <a:prstGeom prst="rect">
            <a:avLst/>
          </a:prstGeom>
        </p:spPr>
      </p:pic>
      <p:sp>
        <p:nvSpPr>
          <p:cNvPr id="222" name="TOO MANY TIMES"/>
          <p:cNvSpPr txBox="1"/>
          <p:nvPr/>
        </p:nvSpPr>
        <p:spPr>
          <a:xfrm>
            <a:off x="12593162" y="5841990"/>
            <a:ext cx="3622752" cy="585112"/>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TOO MANY TIMES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PAST LIFE"/>
          <p:cNvSpPr txBox="1"/>
          <p:nvPr>
            <p:ph type="body" idx="21"/>
          </p:nvPr>
        </p:nvSpPr>
        <p:spPr>
          <a:xfrm>
            <a:off x="12760597" y="1548386"/>
            <a:ext cx="9779001" cy="934779"/>
          </a:xfrm>
          <a:prstGeom prst="rect">
            <a:avLst/>
          </a:prstGeom>
          <a:extLst>
            <a:ext uri="{C572A759-6A51-4108-AA02-DFA0A04FC94B}">
              <ma14:wrappingTextBoxFlag xmlns:ma14="http://schemas.microsoft.com/office/mac/drawingml/2011/main" val="1"/>
            </a:ext>
          </a:extLst>
        </p:spPr>
        <p:txBody>
          <a:bodyPr/>
          <a:lstStyle/>
          <a:p>
            <a:pPr/>
            <a:r>
              <a:t>PAST LIFE</a:t>
            </a:r>
          </a:p>
        </p:txBody>
      </p:sp>
      <p:sp>
        <p:nvSpPr>
          <p:cNvPr id="225" name="DIVINE JUSTICE"/>
          <p:cNvSpPr txBox="1"/>
          <p:nvPr>
            <p:ph type="title"/>
          </p:nvPr>
        </p:nvSpPr>
        <p:spPr>
          <a:prstGeom prst="rect">
            <a:avLst/>
          </a:prstGeom>
        </p:spPr>
        <p:txBody>
          <a:bodyPr/>
          <a:lstStyle/>
          <a:p>
            <a:pPr/>
            <a:r>
              <a:t>DIVINE JUSTICE</a:t>
            </a:r>
          </a:p>
        </p:txBody>
      </p:sp>
      <p:sp>
        <p:nvSpPr>
          <p:cNvPr id="226" name="CURRENT LIFE"/>
          <p:cNvSpPr txBox="1"/>
          <p:nvPr/>
        </p:nvSpPr>
        <p:spPr>
          <a:xfrm>
            <a:off x="1549926" y="2800988"/>
            <a:ext cx="9779001"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000000"/>
                </a:solidFill>
              </a:defRPr>
            </a:lvl1pPr>
          </a:lstStyle>
          <a:p>
            <a:pPr/>
            <a:r>
              <a:t>CURRENT LIFE</a:t>
            </a:r>
          </a:p>
        </p:txBody>
      </p:sp>
      <p:sp>
        <p:nvSpPr>
          <p:cNvPr id="227" name="Chailai was born into a family of 15 in Bangkok.…"/>
          <p:cNvSpPr txBox="1"/>
          <p:nvPr/>
        </p:nvSpPr>
        <p:spPr>
          <a:xfrm>
            <a:off x="920056" y="8482155"/>
            <a:ext cx="10729356" cy="520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defRPr sz="3200">
                <a:solidFill>
                  <a:srgbClr val="0D0D0D"/>
                </a:solidFill>
                <a:latin typeface="Helvetica"/>
                <a:ea typeface="Helvetica"/>
                <a:cs typeface="Helvetica"/>
                <a:sym typeface="Helvetica"/>
              </a:defRPr>
            </a:pPr>
            <a:r>
              <a:t>Chailai was born into a family of 15 in Bangkok. </a:t>
            </a:r>
          </a:p>
          <a:p>
            <a:pPr algn="l" defTabSz="457200">
              <a:spcBef>
                <a:spcPts val="2000"/>
              </a:spcBef>
              <a:defRPr sz="3200">
                <a:solidFill>
                  <a:srgbClr val="0D0D0D"/>
                </a:solidFill>
                <a:latin typeface="Helvetica"/>
                <a:ea typeface="Helvetica"/>
                <a:cs typeface="Helvetica"/>
                <a:sym typeface="Helvetica"/>
              </a:defRPr>
            </a:pPr>
            <a:r>
              <a:t>Her family is engaged in rice cultivation, leading a sustainable and simple life. </a:t>
            </a:r>
          </a:p>
          <a:p>
            <a:pPr algn="l" defTabSz="457200">
              <a:spcBef>
                <a:spcPts val="2000"/>
              </a:spcBef>
              <a:defRPr sz="3200">
                <a:solidFill>
                  <a:srgbClr val="0D0D0D"/>
                </a:solidFill>
                <a:latin typeface="Helvetica"/>
                <a:ea typeface="Helvetica"/>
                <a:cs typeface="Helvetica"/>
                <a:sym typeface="Helvetica"/>
              </a:defRPr>
            </a:pPr>
            <a:r>
              <a:t>However, when the crops yield poor results, Chailai's parents struggle to provide for themselves and their children. Frequently, Chailai finds herself dealing with their family landlord, who shows little respect for the difficulties her family is going through.</a:t>
            </a:r>
          </a:p>
        </p:txBody>
      </p:sp>
      <p:grpSp>
        <p:nvGrpSpPr>
          <p:cNvPr id="232" name="Group"/>
          <p:cNvGrpSpPr/>
          <p:nvPr/>
        </p:nvGrpSpPr>
        <p:grpSpPr>
          <a:xfrm>
            <a:off x="8106724" y="1076092"/>
            <a:ext cx="14769144" cy="10293816"/>
            <a:chOff x="0" y="0"/>
            <a:chExt cx="14769143" cy="10293814"/>
          </a:xfrm>
        </p:grpSpPr>
        <p:sp>
          <p:nvSpPr>
            <p:cNvPr id="228" name="In a past life, Alex was a highly successful business executive known for his arrogance and a lack of consideration for others."/>
            <p:cNvSpPr txBox="1"/>
            <p:nvPr/>
          </p:nvSpPr>
          <p:spPr>
            <a:xfrm>
              <a:off x="5684481" y="7753814"/>
              <a:ext cx="9084663" cy="2540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457200">
                <a:defRPr sz="4000">
                  <a:solidFill>
                    <a:srgbClr val="0D0D0D"/>
                  </a:solidFill>
                  <a:latin typeface="Helvetica"/>
                  <a:ea typeface="Helvetica"/>
                  <a:cs typeface="Helvetica"/>
                  <a:sym typeface="Helvetica"/>
                </a:defRPr>
              </a:lvl1pPr>
            </a:lstStyle>
            <a:p>
              <a:pPr/>
              <a:r>
                <a:t>In a past life, Alex was a highly successful business executive known for his arrogance and a lack of consideration for others.</a:t>
              </a:r>
            </a:p>
          </p:txBody>
        </p:sp>
        <p:pic>
          <p:nvPicPr>
            <p:cNvPr id="229" name="Image" descr="Image"/>
            <p:cNvPicPr>
              <a:picLocks noChangeAspect="1"/>
            </p:cNvPicPr>
            <p:nvPr/>
          </p:nvPicPr>
          <p:blipFill>
            <a:blip r:embed="rId2">
              <a:extLst/>
            </a:blip>
            <a:stretch>
              <a:fillRect/>
            </a:stretch>
          </p:blipFill>
          <p:spPr>
            <a:xfrm>
              <a:off x="9572470" y="0"/>
              <a:ext cx="5038917" cy="7205374"/>
            </a:xfrm>
            <a:prstGeom prst="rect">
              <a:avLst/>
            </a:prstGeom>
            <a:ln w="12700" cap="flat">
              <a:noFill/>
              <a:miter lim="400000"/>
            </a:ln>
            <a:effectLst/>
          </p:spPr>
        </p:pic>
        <p:sp>
          <p:nvSpPr>
            <p:cNvPr id="230" name="Line"/>
            <p:cNvSpPr/>
            <p:nvPr/>
          </p:nvSpPr>
          <p:spPr>
            <a:xfrm>
              <a:off x="0" y="4432827"/>
              <a:ext cx="895239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pic>
          <p:nvPicPr>
            <p:cNvPr id="231" name="Image" descr="Image"/>
            <p:cNvPicPr>
              <a:picLocks noChangeAspect="1"/>
            </p:cNvPicPr>
            <p:nvPr/>
          </p:nvPicPr>
          <p:blipFill>
            <a:blip r:embed="rId3">
              <a:extLst/>
            </a:blip>
            <a:stretch>
              <a:fillRect/>
            </a:stretch>
          </p:blipFill>
          <p:spPr>
            <a:xfrm>
              <a:off x="3415063" y="2358984"/>
              <a:ext cx="3043964" cy="4609430"/>
            </a:xfrm>
            <a:prstGeom prst="rect">
              <a:avLst/>
            </a:prstGeom>
            <a:ln w="12700" cap="flat">
              <a:noFill/>
              <a:miter lim="400000"/>
            </a:ln>
            <a:effectLst/>
          </p:spPr>
        </p:pic>
      </p:grpSp>
      <p:pic>
        <p:nvPicPr>
          <p:cNvPr id="233" name="Image" descr="Image"/>
          <p:cNvPicPr>
            <a:picLocks noChangeAspect="1"/>
          </p:cNvPicPr>
          <p:nvPr/>
        </p:nvPicPr>
        <p:blipFill>
          <a:blip r:embed="rId4">
            <a:extLst/>
          </a:blip>
          <a:stretch>
            <a:fillRect/>
          </a:stretch>
        </p:blipFill>
        <p:spPr>
          <a:xfrm>
            <a:off x="1610603" y="4097866"/>
            <a:ext cx="6366935" cy="425026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232"/>
                                        </p:tgtEl>
                                        <p:attrNameLst>
                                          <p:attrName>style.visibility</p:attrName>
                                        </p:attrNameLst>
                                      </p:cBhvr>
                                      <p:to>
                                        <p:strVal val="visible"/>
                                      </p:to>
                                    </p:set>
                                    <p:anim calcmode="lin" valueType="num">
                                      <p:cBhvr>
                                        <p:cTn id="7" dur="1000" fill="hold"/>
                                        <p:tgtEl>
                                          <p:spTgt spid="232"/>
                                        </p:tgtEl>
                                        <p:attrNameLst>
                                          <p:attrName>ppt_x</p:attrName>
                                        </p:attrNameLst>
                                      </p:cBhvr>
                                      <p:tavLst>
                                        <p:tav tm="0">
                                          <p:val>
                                            <p:strVal val="1+#ppt_w/2"/>
                                          </p:val>
                                        </p:tav>
                                        <p:tav tm="100000">
                                          <p:val>
                                            <p:strVal val="#ppt_x"/>
                                          </p:val>
                                        </p:tav>
                                      </p:tavLst>
                                    </p:anim>
                                    <p:anim calcmode="lin" valueType="num">
                                      <p:cBhvr>
                                        <p:cTn id="8" dur="1000" fill="hold"/>
                                        <p:tgtEl>
                                          <p:spTgt spid="2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If you cannot find the cause in this life…"/>
          <p:cNvSpPr txBox="1"/>
          <p:nvPr>
            <p:ph type="title"/>
          </p:nvPr>
        </p:nvSpPr>
        <p:spPr>
          <a:xfrm>
            <a:off x="1206500" y="952500"/>
            <a:ext cx="21202613" cy="1435100"/>
          </a:xfrm>
          <a:prstGeom prst="rect">
            <a:avLst/>
          </a:prstGeom>
        </p:spPr>
        <p:txBody>
          <a:bodyPr/>
          <a:lstStyle/>
          <a:p>
            <a:pPr/>
            <a:r>
              <a:t>If you cannot find the cause in this life…</a:t>
            </a:r>
          </a:p>
        </p:txBody>
      </p:sp>
      <p:pic>
        <p:nvPicPr>
          <p:cNvPr id="236" name="Image" descr="Image"/>
          <p:cNvPicPr>
            <a:picLocks noChangeAspect="1"/>
          </p:cNvPicPr>
          <p:nvPr/>
        </p:nvPicPr>
        <p:blipFill>
          <a:blip r:embed="rId2">
            <a:extLst/>
          </a:blip>
          <a:stretch>
            <a:fillRect/>
          </a:stretch>
        </p:blipFill>
        <p:spPr>
          <a:xfrm>
            <a:off x="17399568" y="2897826"/>
            <a:ext cx="5526710" cy="3680789"/>
          </a:xfrm>
          <a:prstGeom prst="rect">
            <a:avLst/>
          </a:prstGeom>
          <a:ln w="12700">
            <a:miter lim="400000"/>
          </a:ln>
        </p:spPr>
      </p:pic>
      <p:pic>
        <p:nvPicPr>
          <p:cNvPr id="237" name="Image" descr="Image"/>
          <p:cNvPicPr>
            <a:picLocks noChangeAspect="1"/>
          </p:cNvPicPr>
          <p:nvPr/>
        </p:nvPicPr>
        <p:blipFill>
          <a:blip r:embed="rId3">
            <a:extLst/>
          </a:blip>
          <a:stretch>
            <a:fillRect/>
          </a:stretch>
        </p:blipFill>
        <p:spPr>
          <a:xfrm>
            <a:off x="10689290" y="3047284"/>
            <a:ext cx="6077284" cy="3574874"/>
          </a:xfrm>
          <a:prstGeom prst="rect">
            <a:avLst/>
          </a:prstGeom>
          <a:ln w="12700">
            <a:miter lim="400000"/>
          </a:ln>
        </p:spPr>
      </p:pic>
      <p:sp>
        <p:nvSpPr>
          <p:cNvPr id="238" name="As servants of God, our role is to offer help and support"/>
          <p:cNvSpPr txBox="1"/>
          <p:nvPr/>
        </p:nvSpPr>
        <p:spPr>
          <a:xfrm>
            <a:off x="1206500" y="11236907"/>
            <a:ext cx="21202613"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1877520">
              <a:lnSpc>
                <a:spcPct val="80000"/>
              </a:lnSpc>
              <a:defRPr b="1" spc="-130" sz="6544">
                <a:solidFill>
                  <a:schemeClr val="accent1">
                    <a:hueOff val="114395"/>
                    <a:lumOff val="-24975"/>
                  </a:schemeClr>
                </a:solidFill>
              </a:defRPr>
            </a:lvl1pPr>
          </a:lstStyle>
          <a:p>
            <a:pPr/>
            <a:r>
              <a:t>As servants of God, our role is to offer help and support</a:t>
            </a:r>
          </a:p>
        </p:txBody>
      </p:sp>
      <p:pic>
        <p:nvPicPr>
          <p:cNvPr id="239" name="Image" descr="Image"/>
          <p:cNvPicPr>
            <a:picLocks noChangeAspect="1"/>
          </p:cNvPicPr>
          <p:nvPr/>
        </p:nvPicPr>
        <p:blipFill>
          <a:blip r:embed="rId4">
            <a:extLst/>
          </a:blip>
          <a:stretch>
            <a:fillRect/>
          </a:stretch>
        </p:blipFill>
        <p:spPr>
          <a:xfrm>
            <a:off x="1183358" y="2903094"/>
            <a:ext cx="5638086" cy="3744629"/>
          </a:xfrm>
          <a:prstGeom prst="rect">
            <a:avLst/>
          </a:prstGeom>
          <a:ln w="12700">
            <a:miter lim="400000"/>
          </a:ln>
        </p:spPr>
      </p:pic>
      <p:pic>
        <p:nvPicPr>
          <p:cNvPr id="240" name="Image" descr="Image"/>
          <p:cNvPicPr>
            <a:picLocks noChangeAspect="1"/>
          </p:cNvPicPr>
          <p:nvPr/>
        </p:nvPicPr>
        <p:blipFill>
          <a:blip r:embed="rId5">
            <a:extLst/>
          </a:blip>
          <a:stretch>
            <a:fillRect/>
          </a:stretch>
        </p:blipFill>
        <p:spPr>
          <a:xfrm>
            <a:off x="2483627" y="6430550"/>
            <a:ext cx="5627174" cy="3744629"/>
          </a:xfrm>
          <a:prstGeom prst="rect">
            <a:avLst/>
          </a:prstGeom>
          <a:ln w="12700">
            <a:miter lim="400000"/>
          </a:ln>
        </p:spPr>
      </p:pic>
      <p:pic>
        <p:nvPicPr>
          <p:cNvPr id="241" name="Image" descr="Image"/>
          <p:cNvPicPr>
            <a:picLocks noChangeAspect="1"/>
          </p:cNvPicPr>
          <p:nvPr/>
        </p:nvPicPr>
        <p:blipFill>
          <a:blip r:embed="rId6">
            <a:extLst/>
          </a:blip>
          <a:stretch>
            <a:fillRect/>
          </a:stretch>
        </p:blipFill>
        <p:spPr>
          <a:xfrm>
            <a:off x="9494780" y="7329034"/>
            <a:ext cx="5916438" cy="3327997"/>
          </a:xfrm>
          <a:prstGeom prst="rect">
            <a:avLst/>
          </a:prstGeom>
          <a:ln w="12700">
            <a:miter lim="400000"/>
          </a:ln>
        </p:spPr>
      </p:pic>
      <p:pic>
        <p:nvPicPr>
          <p:cNvPr id="242" name="Image" descr="Image"/>
          <p:cNvPicPr>
            <a:picLocks noChangeAspect="1"/>
          </p:cNvPicPr>
          <p:nvPr/>
        </p:nvPicPr>
        <p:blipFill>
          <a:blip r:embed="rId7">
            <a:extLst/>
          </a:blip>
          <a:stretch>
            <a:fillRect/>
          </a:stretch>
        </p:blipFill>
        <p:spPr>
          <a:xfrm>
            <a:off x="15802836" y="7281841"/>
            <a:ext cx="5362310" cy="357487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Matching game"/>
          <p:cNvSpPr txBox="1"/>
          <p:nvPr>
            <p:ph type="title"/>
          </p:nvPr>
        </p:nvSpPr>
        <p:spPr>
          <a:xfrm>
            <a:off x="1206500" y="951954"/>
            <a:ext cx="9779000" cy="1435646"/>
          </a:xfrm>
          <a:prstGeom prst="rect">
            <a:avLst/>
          </a:prstGeom>
        </p:spPr>
        <p:txBody>
          <a:bodyPr/>
          <a:lstStyle/>
          <a:p>
            <a:pPr/>
            <a:r>
              <a:t>Matching game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All our actions bring _______________(1), which can be good or bad depending on what we do. Every ___________(2) of our soul leads to unpleasant and ________ (3) results, and every _______(4) brings _______(5) and rewards.…"/>
          <p:cNvSpPr txBox="1"/>
          <p:nvPr>
            <p:ph type="body" idx="21"/>
          </p:nvPr>
        </p:nvSpPr>
        <p:spPr>
          <a:xfrm>
            <a:off x="1253893" y="6726594"/>
            <a:ext cx="21282776" cy="4580105"/>
          </a:xfrm>
          <a:prstGeom prst="rect">
            <a:avLst/>
          </a:prstGeom>
          <a:extLst>
            <a:ext uri="{C572A759-6A51-4108-AA02-DFA0A04FC94B}">
              <ma14:wrappingTextBoxFlag xmlns:ma14="http://schemas.microsoft.com/office/mac/drawingml/2011/main" val="1"/>
            </a:ext>
          </a:extLst>
        </p:spPr>
        <p:txBody>
          <a:bodyPr/>
          <a:lstStyle/>
          <a:p>
            <a:pPr defTabSz="420623">
              <a:spcBef>
                <a:spcPts val="1800"/>
              </a:spcBef>
              <a:defRPr sz="3956">
                <a:solidFill>
                  <a:srgbClr val="0D0D0D"/>
                </a:solidFill>
                <a:latin typeface="Helvetica"/>
                <a:ea typeface="Helvetica"/>
                <a:cs typeface="Helvetica"/>
                <a:sym typeface="Helvetica"/>
              </a:defRPr>
            </a:pPr>
            <a:r>
              <a:t>All our actions bring _______________(1), which can be good or bad depending on what we do. Every ___________(2) of our soul leads to unpleasant and ________ (3) results, and every _______(4) brings _______(5) and rewards.</a:t>
            </a:r>
          </a:p>
          <a:p>
            <a:pPr defTabSz="420623">
              <a:defRPr sz="3956">
                <a:solidFill>
                  <a:srgbClr val="0D0D0D"/>
                </a:solidFill>
                <a:latin typeface="Helvetica"/>
                <a:ea typeface="Helvetica"/>
                <a:cs typeface="Helvetica"/>
                <a:sym typeface="Helvetica"/>
              </a:defRPr>
            </a:pPr>
            <a:r>
              <a:t>Each person is ____________(6)  for their actions and will experience the outcomes of what they _______(7). Everything _______(8) or bad that we do comes _______(9) to us. That's why Jesus taught us to ______ (10) others the way we want to be treated.</a:t>
            </a:r>
          </a:p>
        </p:txBody>
      </p:sp>
      <p:sp>
        <p:nvSpPr>
          <p:cNvPr id="247" name="Challenge"/>
          <p:cNvSpPr txBox="1"/>
          <p:nvPr>
            <p:ph type="title"/>
          </p:nvPr>
        </p:nvSpPr>
        <p:spPr>
          <a:prstGeom prst="rect">
            <a:avLst/>
          </a:prstGeom>
        </p:spPr>
        <p:txBody>
          <a:bodyPr/>
          <a:lstStyle/>
          <a:p>
            <a:pPr/>
            <a:r>
              <a:t>Challenge</a:t>
            </a:r>
          </a:p>
        </p:txBody>
      </p:sp>
      <p:sp>
        <p:nvSpPr>
          <p:cNvPr id="248" name="responsible         virtue        consequences        back     inevitable       do            treat             imperfection          joy            good"/>
          <p:cNvSpPr txBox="1"/>
          <p:nvPr/>
        </p:nvSpPr>
        <p:spPr>
          <a:xfrm>
            <a:off x="1253893" y="2398597"/>
            <a:ext cx="21282776" cy="382782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l" defTabSz="457200">
              <a:defRPr b="1" sz="4000">
                <a:solidFill>
                  <a:srgbClr val="0D0D0D"/>
                </a:solidFill>
                <a:latin typeface="Helvetica"/>
                <a:ea typeface="Helvetica"/>
                <a:cs typeface="Helvetica"/>
                <a:sym typeface="Helvetica"/>
              </a:defRPr>
            </a:pPr>
          </a:p>
          <a:p>
            <a:pPr algn="l" defTabSz="457200">
              <a:defRPr b="1" sz="4000">
                <a:solidFill>
                  <a:srgbClr val="0D0D0D"/>
                </a:solidFill>
                <a:latin typeface="Helvetica"/>
                <a:ea typeface="Helvetica"/>
                <a:cs typeface="Helvetica"/>
                <a:sym typeface="Helvetica"/>
              </a:defRPr>
            </a:pPr>
            <a:r>
              <a:t>responsible         virtue        consequences        back     inevitable     </a:t>
            </a:r>
            <a:br/>
            <a:br/>
            <a:r>
              <a:t>do            treat             imperfection          joy            good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NATURAL LAWS = GOD’S LAWS"/>
          <p:cNvSpPr txBox="1"/>
          <p:nvPr>
            <p:ph type="body" idx="21"/>
          </p:nvPr>
        </p:nvSpPr>
        <p:spPr>
          <a:xfrm>
            <a:off x="1206500" y="2584562"/>
            <a:ext cx="9779000" cy="934780"/>
          </a:xfrm>
          <a:prstGeom prst="rect">
            <a:avLst/>
          </a:prstGeom>
          <a:extLst>
            <a:ext uri="{C572A759-6A51-4108-AA02-DFA0A04FC94B}">
              <ma14:wrappingTextBoxFlag xmlns:ma14="http://schemas.microsoft.com/office/mac/drawingml/2011/main" val="1"/>
            </a:ext>
          </a:extLst>
        </p:spPr>
        <p:txBody>
          <a:bodyPr/>
          <a:lstStyle>
            <a:lvl1pPr defTabSz="742950">
              <a:defRPr sz="4950"/>
            </a:lvl1pPr>
          </a:lstStyle>
          <a:p>
            <a:pPr/>
            <a:r>
              <a:t>NATURAL LAWS = GOD’S LAWS</a:t>
            </a:r>
          </a:p>
        </p:txBody>
      </p:sp>
      <p:sp>
        <p:nvSpPr>
          <p:cNvPr id="157" name="Recap: DIVINE LAWS"/>
          <p:cNvSpPr txBox="1"/>
          <p:nvPr>
            <p:ph type="title"/>
          </p:nvPr>
        </p:nvSpPr>
        <p:spPr>
          <a:prstGeom prst="rect">
            <a:avLst/>
          </a:prstGeom>
        </p:spPr>
        <p:txBody>
          <a:bodyPr/>
          <a:lstStyle>
            <a:lvl1pPr defTabSz="2218888">
              <a:defRPr spc="-154" sz="7735"/>
            </a:lvl1pPr>
          </a:lstStyle>
          <a:p>
            <a:pPr/>
            <a:r>
              <a:t>Recap: DIVINE LAWS</a:t>
            </a:r>
          </a:p>
        </p:txBody>
      </p:sp>
      <p:sp>
        <p:nvSpPr>
          <p:cNvPr id="158" name="EXISTS WETHER YOU BELIEVE OR NOT"/>
          <p:cNvSpPr txBox="1"/>
          <p:nvPr/>
        </p:nvSpPr>
        <p:spPr>
          <a:xfrm>
            <a:off x="1206500" y="3916172"/>
            <a:ext cx="9779000"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594360">
              <a:defRPr b="1" sz="3960">
                <a:solidFill>
                  <a:srgbClr val="000000"/>
                </a:solidFill>
              </a:defRPr>
            </a:lvl1pPr>
          </a:lstStyle>
          <a:p>
            <a:pPr/>
            <a:r>
              <a:t>EXISTS WETHER YOU BELIEVE OR NOT</a:t>
            </a:r>
          </a:p>
        </p:txBody>
      </p:sp>
      <p:pic>
        <p:nvPicPr>
          <p:cNvPr id="159" name="Image" descr="Image"/>
          <p:cNvPicPr>
            <a:picLocks noChangeAspect="1"/>
          </p:cNvPicPr>
          <p:nvPr/>
        </p:nvPicPr>
        <p:blipFill>
          <a:blip r:embed="rId2">
            <a:extLst/>
          </a:blip>
          <a:stretch>
            <a:fillRect/>
          </a:stretch>
        </p:blipFill>
        <p:spPr>
          <a:xfrm>
            <a:off x="4731121" y="5247783"/>
            <a:ext cx="9273982" cy="6955486"/>
          </a:xfrm>
          <a:prstGeom prst="rect">
            <a:avLst/>
          </a:prstGeom>
          <a:ln w="12700">
            <a:miter lim="400000"/>
          </a:ln>
        </p:spPr>
      </p:pic>
      <p:sp>
        <p:nvSpPr>
          <p:cNvPr id="160" name="Gravity is just a “theory” !!!"/>
          <p:cNvSpPr/>
          <p:nvPr/>
        </p:nvSpPr>
        <p:spPr>
          <a:xfrm>
            <a:off x="11432084" y="2464488"/>
            <a:ext cx="11819691" cy="2304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6" y="0"/>
                </a:moveTo>
                <a:cubicBezTo>
                  <a:pt x="4777" y="0"/>
                  <a:pt x="4696" y="102"/>
                  <a:pt x="4638" y="266"/>
                </a:cubicBezTo>
                <a:cubicBezTo>
                  <a:pt x="4580" y="430"/>
                  <a:pt x="4544" y="657"/>
                  <a:pt x="4544" y="907"/>
                </a:cubicBezTo>
                <a:lnTo>
                  <a:pt x="4544" y="15521"/>
                </a:lnTo>
                <a:lnTo>
                  <a:pt x="0" y="21600"/>
                </a:lnTo>
                <a:lnTo>
                  <a:pt x="7322" y="18112"/>
                </a:lnTo>
                <a:lnTo>
                  <a:pt x="21278" y="18112"/>
                </a:lnTo>
                <a:cubicBezTo>
                  <a:pt x="21367" y="18112"/>
                  <a:pt x="21447" y="18011"/>
                  <a:pt x="21505" y="17847"/>
                </a:cubicBezTo>
                <a:cubicBezTo>
                  <a:pt x="21564" y="17684"/>
                  <a:pt x="21600" y="17458"/>
                  <a:pt x="21600" y="17208"/>
                </a:cubicBezTo>
                <a:lnTo>
                  <a:pt x="21600" y="907"/>
                </a:lnTo>
                <a:cubicBezTo>
                  <a:pt x="21600" y="657"/>
                  <a:pt x="21564" y="430"/>
                  <a:pt x="21505" y="266"/>
                </a:cubicBezTo>
                <a:cubicBezTo>
                  <a:pt x="21447" y="102"/>
                  <a:pt x="21367" y="0"/>
                  <a:pt x="21278" y="0"/>
                </a:cubicBezTo>
                <a:lnTo>
                  <a:pt x="4866" y="0"/>
                </a:lnTo>
                <a:close/>
              </a:path>
            </a:pathLst>
          </a:cu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4100">
                <a:solidFill>
                  <a:srgbClr val="000000"/>
                </a:solidFill>
                <a:latin typeface="Helvetica Neue Medium"/>
                <a:ea typeface="Helvetica Neue Medium"/>
                <a:cs typeface="Helvetica Neue Medium"/>
                <a:sym typeface="Helvetica Neue Medium"/>
              </a:defRPr>
            </a:lvl1pPr>
          </a:lstStyle>
          <a:p>
            <a:pPr/>
            <a:r>
              <a:t>Gravity is just a “theory” !!!</a:t>
            </a:r>
          </a:p>
        </p:txBody>
      </p:sp>
      <p:sp>
        <p:nvSpPr>
          <p:cNvPr id="161" name="Text"/>
          <p:cNvSpPr txBox="1"/>
          <p:nvPr/>
        </p:nvSpPr>
        <p:spPr>
          <a:xfrm>
            <a:off x="11820582" y="6602450"/>
            <a:ext cx="742836" cy="511100"/>
          </a:xfrm>
          <a:prstGeom prst="rect">
            <a:avLst/>
          </a:prstGeom>
          <a:ln w="12700">
            <a:miter lim="400000"/>
          </a:ln>
        </p:spPr>
        <p:txBody>
          <a:bodyPr wrap="none" lIns="50800" tIns="50800" rIns="50800" bIns="50800" anchor="ctr">
            <a:spAutoFit/>
          </a:bodyPr>
          <a:lstStyle/>
          <a:p>
            <a:pPr>
              <a:defRPr sz="2700"/>
            </a:pPr>
          </a:p>
        </p:txBody>
      </p:sp>
      <p:pic>
        <p:nvPicPr>
          <p:cNvPr id="162" name="Image" descr="Image"/>
          <p:cNvPicPr>
            <a:picLocks noChangeAspect="1"/>
          </p:cNvPicPr>
          <p:nvPr/>
        </p:nvPicPr>
        <p:blipFill>
          <a:blip r:embed="rId3">
            <a:extLst/>
          </a:blip>
          <a:stretch>
            <a:fillRect/>
          </a:stretch>
        </p:blipFill>
        <p:spPr>
          <a:xfrm>
            <a:off x="11803525" y="8947492"/>
            <a:ext cx="7645401" cy="33274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PIRIT"/>
          <p:cNvSpPr txBox="1"/>
          <p:nvPr>
            <p:ph type="body" idx="21"/>
          </p:nvPr>
        </p:nvSpPr>
        <p:spPr>
          <a:xfrm>
            <a:off x="2320249" y="3100234"/>
            <a:ext cx="9779001" cy="934780"/>
          </a:xfrm>
          <a:prstGeom prst="rect">
            <a:avLst/>
          </a:prstGeom>
          <a:extLst>
            <a:ext uri="{C572A759-6A51-4108-AA02-DFA0A04FC94B}">
              <ma14:wrappingTextBoxFlag xmlns:ma14="http://schemas.microsoft.com/office/mac/drawingml/2011/main" val="1"/>
            </a:ext>
          </a:extLst>
        </p:spPr>
        <p:txBody>
          <a:bodyPr/>
          <a:lstStyle/>
          <a:p>
            <a:pPr/>
            <a:r>
              <a:t>SPIRIT</a:t>
            </a:r>
          </a:p>
        </p:txBody>
      </p:sp>
      <p:sp>
        <p:nvSpPr>
          <p:cNvPr id="165" name="LAW OF WORSHIP…"/>
          <p:cNvSpPr txBox="1"/>
          <p:nvPr>
            <p:ph type="body" sz="half" idx="1"/>
          </p:nvPr>
        </p:nvSpPr>
        <p:spPr>
          <a:xfrm>
            <a:off x="2320249" y="4627653"/>
            <a:ext cx="9779001" cy="8256630"/>
          </a:xfrm>
          <a:prstGeom prst="rect">
            <a:avLst/>
          </a:prstGeom>
        </p:spPr>
        <p:txBody>
          <a:bodyPr/>
          <a:lstStyle/>
          <a:p>
            <a:pPr marL="0" indent="0" defTabSz="457200">
              <a:lnSpc>
                <a:spcPct val="200000"/>
              </a:lnSpc>
              <a:spcBef>
                <a:spcPts val="0"/>
              </a:spcBef>
              <a:buSzTx/>
              <a:buNone/>
              <a:defRPr b="1" sz="2933">
                <a:latin typeface="Calibri"/>
                <a:ea typeface="Calibri"/>
                <a:cs typeface="Calibri"/>
                <a:sym typeface="Calibri"/>
              </a:defRPr>
            </a:pPr>
            <a:r>
              <a:t>LAW OF WORSHIP</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WORK</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REPRODUCTION</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PRESERVATION</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DESTRUCTION</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SOCIETY</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PROGRESS</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EQUALITY</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LIBERTY</a:t>
            </a:r>
            <a:endParaRPr sz="1200">
              <a:latin typeface="Times Roman"/>
              <a:ea typeface="Times Roman"/>
              <a:cs typeface="Times Roman"/>
              <a:sym typeface="Times Roman"/>
            </a:endParaRPr>
          </a:p>
          <a:p>
            <a:pPr marL="0" indent="0" defTabSz="457200">
              <a:lnSpc>
                <a:spcPct val="200000"/>
              </a:lnSpc>
              <a:spcBef>
                <a:spcPts val="0"/>
              </a:spcBef>
              <a:buSzTx/>
              <a:buNone/>
              <a:defRPr b="1" sz="2933">
                <a:latin typeface="Calibri"/>
                <a:ea typeface="Calibri"/>
                <a:cs typeface="Calibri"/>
                <a:sym typeface="Calibri"/>
              </a:defRPr>
            </a:pPr>
            <a:r>
              <a:t>LAW OF JUSTICE, LOVE AND CHARITY</a:t>
            </a:r>
          </a:p>
        </p:txBody>
      </p:sp>
      <p:sp>
        <p:nvSpPr>
          <p:cNvPr id="166" name="GOD"/>
          <p:cNvSpPr txBox="1"/>
          <p:nvPr>
            <p:ph type="title"/>
          </p:nvPr>
        </p:nvSpPr>
        <p:spPr>
          <a:xfrm>
            <a:off x="8907957" y="952500"/>
            <a:ext cx="12766186" cy="1435100"/>
          </a:xfrm>
          <a:prstGeom prst="rect">
            <a:avLst/>
          </a:prstGeom>
        </p:spPr>
        <p:txBody>
          <a:bodyPr/>
          <a:lstStyle/>
          <a:p>
            <a:pPr/>
            <a:r>
              <a:t>GOD</a:t>
            </a:r>
          </a:p>
        </p:txBody>
      </p:sp>
      <p:sp>
        <p:nvSpPr>
          <p:cNvPr id="167" name="UNIVERSAL LAW OF GRAVITATION…"/>
          <p:cNvSpPr txBox="1"/>
          <p:nvPr/>
        </p:nvSpPr>
        <p:spPr>
          <a:xfrm>
            <a:off x="13661201" y="4747648"/>
            <a:ext cx="6379993" cy="59268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200000"/>
              </a:lnSpc>
              <a:defRPr b="1" sz="2933">
                <a:solidFill>
                  <a:srgbClr val="000000"/>
                </a:solidFill>
                <a:latin typeface="Calibri"/>
                <a:ea typeface="Calibri"/>
                <a:cs typeface="Calibri"/>
                <a:sym typeface="Calibri"/>
              </a:defRPr>
            </a:pPr>
            <a:r>
              <a:t>UNIVERSAL LAW OF GRAVITATION</a:t>
            </a:r>
            <a:endParaRPr sz="1200">
              <a:latin typeface="Times Roman"/>
              <a:ea typeface="Times Roman"/>
              <a:cs typeface="Times Roman"/>
              <a:sym typeface="Times Roman"/>
            </a:endParaRPr>
          </a:p>
          <a:p>
            <a:pPr algn="l" defTabSz="457200">
              <a:lnSpc>
                <a:spcPct val="200000"/>
              </a:lnSpc>
              <a:defRPr b="1" sz="2933">
                <a:solidFill>
                  <a:srgbClr val="000000"/>
                </a:solidFill>
                <a:latin typeface="Calibri"/>
                <a:ea typeface="Calibri"/>
                <a:cs typeface="Calibri"/>
                <a:sym typeface="Calibri"/>
              </a:defRPr>
            </a:pPr>
            <a:r>
              <a:t>NEWTON’S LAW OF MOTION</a:t>
            </a:r>
            <a:endParaRPr sz="1200">
              <a:latin typeface="Times Roman"/>
              <a:ea typeface="Times Roman"/>
              <a:cs typeface="Times Roman"/>
              <a:sym typeface="Times Roman"/>
            </a:endParaRPr>
          </a:p>
          <a:p>
            <a:pPr algn="l" defTabSz="457200">
              <a:lnSpc>
                <a:spcPct val="200000"/>
              </a:lnSpc>
              <a:defRPr b="1" sz="2933">
                <a:solidFill>
                  <a:srgbClr val="000000"/>
                </a:solidFill>
                <a:latin typeface="Calibri"/>
                <a:ea typeface="Calibri"/>
                <a:cs typeface="Calibri"/>
                <a:sym typeface="Calibri"/>
              </a:defRPr>
            </a:pPr>
            <a:r>
              <a:t>THERMODYNAMICS</a:t>
            </a:r>
            <a:endParaRPr sz="1200">
              <a:latin typeface="Times Roman"/>
              <a:ea typeface="Times Roman"/>
              <a:cs typeface="Times Roman"/>
              <a:sym typeface="Times Roman"/>
            </a:endParaRPr>
          </a:p>
          <a:p>
            <a:pPr algn="l" defTabSz="457200">
              <a:lnSpc>
                <a:spcPct val="200000"/>
              </a:lnSpc>
              <a:defRPr b="1" sz="2933">
                <a:solidFill>
                  <a:srgbClr val="000000"/>
                </a:solidFill>
                <a:latin typeface="Calibri"/>
                <a:ea typeface="Calibri"/>
                <a:cs typeface="Calibri"/>
                <a:sym typeface="Calibri"/>
              </a:defRPr>
            </a:pPr>
            <a:r>
              <a:t>PLANETARY MOTION</a:t>
            </a:r>
            <a:endParaRPr sz="1200">
              <a:latin typeface="Times Roman"/>
              <a:ea typeface="Times Roman"/>
              <a:cs typeface="Times Roman"/>
              <a:sym typeface="Times Roman"/>
            </a:endParaRPr>
          </a:p>
          <a:p>
            <a:pPr algn="l" defTabSz="457200">
              <a:lnSpc>
                <a:spcPct val="200000"/>
              </a:lnSpc>
              <a:defRPr b="1" sz="2933">
                <a:solidFill>
                  <a:srgbClr val="000000"/>
                </a:solidFill>
                <a:latin typeface="Calibri"/>
                <a:ea typeface="Calibri"/>
                <a:cs typeface="Calibri"/>
                <a:sym typeface="Calibri"/>
              </a:defRPr>
            </a:pPr>
            <a:r>
              <a:t>ARCHIMEDES PRINCIPLE</a:t>
            </a:r>
            <a:endParaRPr sz="1200">
              <a:latin typeface="Times Roman"/>
              <a:ea typeface="Times Roman"/>
              <a:cs typeface="Times Roman"/>
              <a:sym typeface="Times Roman"/>
            </a:endParaRPr>
          </a:p>
          <a:p>
            <a:pPr algn="l" defTabSz="457200">
              <a:lnSpc>
                <a:spcPct val="200000"/>
              </a:lnSpc>
              <a:defRPr b="1" sz="2933">
                <a:solidFill>
                  <a:srgbClr val="000000"/>
                </a:solidFill>
                <a:latin typeface="Calibri"/>
                <a:ea typeface="Calibri"/>
                <a:cs typeface="Calibri"/>
                <a:sym typeface="Calibri"/>
              </a:defRPr>
            </a:pPr>
            <a:r>
              <a:t>PRINCIPLE OF NATURAL SELECTION</a:t>
            </a:r>
            <a:endParaRPr sz="1200">
              <a:latin typeface="Times Roman"/>
              <a:ea typeface="Times Roman"/>
              <a:cs typeface="Times Roman"/>
              <a:sym typeface="Times Roman"/>
            </a:endParaRPr>
          </a:p>
          <a:p>
            <a:pPr algn="l" defTabSz="457200">
              <a:lnSpc>
                <a:spcPct val="200000"/>
              </a:lnSpc>
              <a:defRPr b="1" sz="2933">
                <a:solidFill>
                  <a:srgbClr val="000000"/>
                </a:solidFill>
                <a:latin typeface="Calibri"/>
                <a:ea typeface="Calibri"/>
                <a:cs typeface="Calibri"/>
                <a:sym typeface="Calibri"/>
              </a:defRPr>
            </a:pPr>
            <a:r>
              <a:t>LAW OF CHEMISTRY AND MANY OTHERS</a:t>
            </a:r>
            <a:endParaRPr sz="1200">
              <a:latin typeface="Times Roman"/>
              <a:ea typeface="Times Roman"/>
              <a:cs typeface="Times Roman"/>
              <a:sym typeface="Times Roman"/>
            </a:endParaRPr>
          </a:p>
        </p:txBody>
      </p:sp>
      <p:sp>
        <p:nvSpPr>
          <p:cNvPr id="168" name="MATTER"/>
          <p:cNvSpPr txBox="1"/>
          <p:nvPr/>
        </p:nvSpPr>
        <p:spPr>
          <a:xfrm>
            <a:off x="13750619" y="3100234"/>
            <a:ext cx="9779001"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000000"/>
                </a:solidFill>
              </a:defRPr>
            </a:lvl1pPr>
          </a:lstStyle>
          <a:p>
            <a:pPr/>
            <a:r>
              <a:t>MATTER</a:t>
            </a:r>
          </a:p>
        </p:txBody>
      </p:sp>
      <p:pic>
        <p:nvPicPr>
          <p:cNvPr id="169" name="Image" descr="Image"/>
          <p:cNvPicPr>
            <a:picLocks noChangeAspect="1"/>
          </p:cNvPicPr>
          <p:nvPr/>
        </p:nvPicPr>
        <p:blipFill>
          <a:blip r:embed="rId2">
            <a:extLst/>
          </a:blip>
          <a:stretch>
            <a:fillRect/>
          </a:stretch>
        </p:blipFill>
        <p:spPr>
          <a:xfrm>
            <a:off x="8403049" y="3100234"/>
            <a:ext cx="3327336" cy="3327337"/>
          </a:xfrm>
          <a:prstGeom prst="rect">
            <a:avLst/>
          </a:prstGeom>
          <a:ln w="12700">
            <a:miter lim="400000"/>
          </a:ln>
        </p:spPr>
      </p:pic>
      <p:sp>
        <p:nvSpPr>
          <p:cNvPr id="170" name="Line"/>
          <p:cNvSpPr/>
          <p:nvPr/>
        </p:nvSpPr>
        <p:spPr>
          <a:xfrm flipV="1">
            <a:off x="4874504" y="1508168"/>
            <a:ext cx="3538691" cy="1411351"/>
          </a:xfrm>
          <a:prstGeom prst="line">
            <a:avLst/>
          </a:prstGeom>
          <a:ln w="25400">
            <a:solidFill>
              <a:srgbClr val="000000"/>
            </a:solidFill>
            <a:miter lim="400000"/>
          </a:ln>
        </p:spPr>
        <p:txBody>
          <a:bodyPr lIns="50800" tIns="50800" rIns="50800" bIns="50800" anchor="ctr"/>
          <a:lstStyle/>
          <a:p>
            <a:pPr/>
          </a:p>
        </p:txBody>
      </p:sp>
      <p:sp>
        <p:nvSpPr>
          <p:cNvPr id="171" name="Line"/>
          <p:cNvSpPr/>
          <p:nvPr/>
        </p:nvSpPr>
        <p:spPr>
          <a:xfrm>
            <a:off x="11826180" y="1601014"/>
            <a:ext cx="3318925" cy="1225659"/>
          </a:xfrm>
          <a:prstGeom prst="line">
            <a:avLst/>
          </a:prstGeom>
          <a:ln w="25400">
            <a:solidFill>
              <a:srgbClr val="000000"/>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EINCARNATION IS A NATURAL LAW AND THEREFORE A DIVINE LAW"/>
          <p:cNvSpPr txBox="1"/>
          <p:nvPr>
            <p:ph type="body" idx="21"/>
          </p:nvPr>
        </p:nvSpPr>
        <p:spPr>
          <a:xfrm>
            <a:off x="1446973" y="2842783"/>
            <a:ext cx="20467948" cy="934779"/>
          </a:xfrm>
          <a:prstGeom prst="rect">
            <a:avLst/>
          </a:prstGeom>
          <a:extLst>
            <a:ext uri="{C572A759-6A51-4108-AA02-DFA0A04FC94B}">
              <ma14:wrappingTextBoxFlag xmlns:ma14="http://schemas.microsoft.com/office/mac/drawingml/2011/main" val="1"/>
            </a:ext>
          </a:extLst>
        </p:spPr>
        <p:txBody>
          <a:bodyPr/>
          <a:lstStyle>
            <a:lvl1pPr defTabSz="709930">
              <a:defRPr sz="4730"/>
            </a:lvl1pPr>
          </a:lstStyle>
          <a:p>
            <a:pPr/>
            <a:r>
              <a:t>REINCARNATION IS A NATURAL LAW AND THEREFORE A DIVINE LAW</a:t>
            </a:r>
          </a:p>
        </p:txBody>
      </p:sp>
      <p:sp>
        <p:nvSpPr>
          <p:cNvPr id="174" name="Today: REINCARNATION and Law of Cause and Effect"/>
          <p:cNvSpPr txBox="1"/>
          <p:nvPr>
            <p:ph type="title"/>
          </p:nvPr>
        </p:nvSpPr>
        <p:spPr>
          <a:xfrm>
            <a:off x="1206500" y="952500"/>
            <a:ext cx="19737041" cy="1435100"/>
          </a:xfrm>
          <a:prstGeom prst="rect">
            <a:avLst/>
          </a:prstGeom>
        </p:spPr>
        <p:txBody>
          <a:bodyPr/>
          <a:lstStyle>
            <a:lvl1pPr defTabSz="1779987">
              <a:defRPr spc="-124" sz="6205"/>
            </a:lvl1pPr>
          </a:lstStyle>
          <a:p>
            <a:pPr/>
            <a:r>
              <a:t>Today: REINCARNATION and Law of Cause and Effect</a:t>
            </a:r>
          </a:p>
        </p:txBody>
      </p:sp>
      <p:pic>
        <p:nvPicPr>
          <p:cNvPr id="175" name="Image" descr="Image"/>
          <p:cNvPicPr>
            <a:picLocks noChangeAspect="1"/>
          </p:cNvPicPr>
          <p:nvPr/>
        </p:nvPicPr>
        <p:blipFill>
          <a:blip r:embed="rId2">
            <a:extLst/>
          </a:blip>
          <a:stretch>
            <a:fillRect/>
          </a:stretch>
        </p:blipFill>
        <p:spPr>
          <a:xfrm>
            <a:off x="3142954" y="3872034"/>
            <a:ext cx="18098092" cy="846588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Recap Law of cause and effect:  The law of cause and effect is a universal law which states that…"/>
          <p:cNvSpPr txBox="1"/>
          <p:nvPr>
            <p:ph type="title"/>
          </p:nvPr>
        </p:nvSpPr>
        <p:spPr>
          <a:xfrm>
            <a:off x="1151099" y="928803"/>
            <a:ext cx="21560473" cy="2296053"/>
          </a:xfrm>
          <a:prstGeom prst="rect">
            <a:avLst/>
          </a:prstGeom>
        </p:spPr>
        <p:txBody>
          <a:bodyPr/>
          <a:lstStyle/>
          <a:p>
            <a:pPr defTabSz="1219169">
              <a:defRPr spc="-85" sz="4250"/>
            </a:pPr>
            <a:r>
              <a:t>Recap Law of cause and effect: </a:t>
            </a:r>
            <a:br/>
            <a:r>
              <a:t>The law of cause and effect is a universal law which states that </a:t>
            </a:r>
          </a:p>
          <a:p>
            <a:pPr defTabSz="1219169">
              <a:defRPr spc="-85" sz="4250"/>
            </a:pPr>
            <a:r>
              <a:t>every single action in the universe produces a reaction no matter what.</a:t>
            </a:r>
          </a:p>
        </p:txBody>
      </p:sp>
      <p:sp>
        <p:nvSpPr>
          <p:cNvPr id="178" name="Cause: I do not take shower"/>
          <p:cNvSpPr txBox="1"/>
          <p:nvPr/>
        </p:nvSpPr>
        <p:spPr>
          <a:xfrm>
            <a:off x="1203685" y="3962585"/>
            <a:ext cx="9779001" cy="9347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000000"/>
                </a:solidFill>
              </a:defRPr>
            </a:lvl1pPr>
          </a:lstStyle>
          <a:p>
            <a:pPr/>
            <a:r>
              <a:t>Cause: I do not take shower</a:t>
            </a:r>
          </a:p>
        </p:txBody>
      </p:sp>
      <p:sp>
        <p:nvSpPr>
          <p:cNvPr id="179" name="Effect"/>
          <p:cNvSpPr txBox="1"/>
          <p:nvPr/>
        </p:nvSpPr>
        <p:spPr>
          <a:xfrm>
            <a:off x="14593568" y="4015578"/>
            <a:ext cx="4106858" cy="13027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000000"/>
                </a:solidFill>
              </a:defRPr>
            </a:lvl1pPr>
          </a:lstStyle>
          <a:p>
            <a:pPr/>
            <a:r>
              <a:t>Effect</a:t>
            </a:r>
          </a:p>
        </p:txBody>
      </p:sp>
      <p:pic>
        <p:nvPicPr>
          <p:cNvPr id="180" name="Image" descr="Image"/>
          <p:cNvPicPr>
            <a:picLocks noChangeAspect="1"/>
          </p:cNvPicPr>
          <p:nvPr/>
        </p:nvPicPr>
        <p:blipFill>
          <a:blip r:embed="rId2">
            <a:extLst/>
          </a:blip>
          <a:stretch>
            <a:fillRect/>
          </a:stretch>
        </p:blipFill>
        <p:spPr>
          <a:xfrm>
            <a:off x="2752345" y="4716031"/>
            <a:ext cx="5427235" cy="6030261"/>
          </a:xfrm>
          <a:prstGeom prst="rect">
            <a:avLst/>
          </a:prstGeom>
          <a:ln w="12700">
            <a:miter lim="400000"/>
          </a:ln>
        </p:spPr>
      </p:pic>
      <p:pic>
        <p:nvPicPr>
          <p:cNvPr id="181" name="Image" descr="Image"/>
          <p:cNvPicPr>
            <a:picLocks noChangeAspect="1"/>
          </p:cNvPicPr>
          <p:nvPr/>
        </p:nvPicPr>
        <p:blipFill>
          <a:blip r:embed="rId3">
            <a:extLst/>
          </a:blip>
          <a:stretch>
            <a:fillRect/>
          </a:stretch>
        </p:blipFill>
        <p:spPr>
          <a:xfrm>
            <a:off x="13021462" y="5785780"/>
            <a:ext cx="7772401" cy="51816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6852046" y="4262266"/>
            <a:ext cx="9354249" cy="4375710"/>
          </a:xfrm>
          <a:prstGeom prst="rect">
            <a:avLst/>
          </a:prstGeom>
          <a:ln w="12700">
            <a:miter lim="400000"/>
          </a:ln>
        </p:spPr>
      </p:pic>
      <p:pic>
        <p:nvPicPr>
          <p:cNvPr id="184" name="Image" descr="Image"/>
          <p:cNvPicPr>
            <a:picLocks noChangeAspect="1"/>
          </p:cNvPicPr>
          <p:nvPr/>
        </p:nvPicPr>
        <p:blipFill>
          <a:blip r:embed="rId3">
            <a:extLst/>
          </a:blip>
          <a:stretch>
            <a:fillRect/>
          </a:stretch>
        </p:blipFill>
        <p:spPr>
          <a:xfrm>
            <a:off x="16752534" y="4578266"/>
            <a:ext cx="4108280" cy="2738854"/>
          </a:xfrm>
          <a:prstGeom prst="rect">
            <a:avLst/>
          </a:prstGeom>
          <a:ln w="12700">
            <a:miter lim="400000"/>
          </a:ln>
        </p:spPr>
      </p:pic>
      <p:pic>
        <p:nvPicPr>
          <p:cNvPr id="185" name="Image" descr="Image"/>
          <p:cNvPicPr>
            <a:picLocks noChangeAspect="1"/>
          </p:cNvPicPr>
          <p:nvPr/>
        </p:nvPicPr>
        <p:blipFill>
          <a:blip r:embed="rId4">
            <a:extLst/>
          </a:blip>
          <a:stretch>
            <a:fillRect/>
          </a:stretch>
        </p:blipFill>
        <p:spPr>
          <a:xfrm>
            <a:off x="1433591" y="7184341"/>
            <a:ext cx="4517141" cy="3005953"/>
          </a:xfrm>
          <a:prstGeom prst="rect">
            <a:avLst/>
          </a:prstGeom>
          <a:ln w="12700">
            <a:miter lim="400000"/>
          </a:ln>
        </p:spPr>
      </p:pic>
      <p:pic>
        <p:nvPicPr>
          <p:cNvPr id="186" name="Image" descr="Image"/>
          <p:cNvPicPr>
            <a:picLocks noChangeAspect="1"/>
          </p:cNvPicPr>
          <p:nvPr/>
        </p:nvPicPr>
        <p:blipFill>
          <a:blip r:embed="rId5">
            <a:extLst/>
          </a:blip>
          <a:stretch>
            <a:fillRect/>
          </a:stretch>
        </p:blipFill>
        <p:spPr>
          <a:xfrm>
            <a:off x="16752534" y="8341824"/>
            <a:ext cx="4996570" cy="3328387"/>
          </a:xfrm>
          <a:prstGeom prst="rect">
            <a:avLst/>
          </a:prstGeom>
          <a:ln w="12700">
            <a:miter lim="400000"/>
          </a:ln>
        </p:spPr>
      </p:pic>
      <p:pic>
        <p:nvPicPr>
          <p:cNvPr id="187" name="Image" descr="Image"/>
          <p:cNvPicPr>
            <a:picLocks noChangeAspect="1"/>
          </p:cNvPicPr>
          <p:nvPr/>
        </p:nvPicPr>
        <p:blipFill>
          <a:blip r:embed="rId6">
            <a:extLst/>
          </a:blip>
          <a:stretch>
            <a:fillRect/>
          </a:stretch>
        </p:blipFill>
        <p:spPr>
          <a:xfrm>
            <a:off x="792496" y="1043625"/>
            <a:ext cx="3774620" cy="2878699"/>
          </a:xfrm>
          <a:prstGeom prst="rect">
            <a:avLst/>
          </a:prstGeom>
          <a:ln w="12700">
            <a:miter lim="400000"/>
          </a:ln>
        </p:spPr>
      </p:pic>
      <p:pic>
        <p:nvPicPr>
          <p:cNvPr id="188" name="Image" descr="Image"/>
          <p:cNvPicPr>
            <a:picLocks noChangeAspect="1"/>
          </p:cNvPicPr>
          <p:nvPr/>
        </p:nvPicPr>
        <p:blipFill>
          <a:blip r:embed="rId7">
            <a:extLst/>
          </a:blip>
          <a:stretch>
            <a:fillRect/>
          </a:stretch>
        </p:blipFill>
        <p:spPr>
          <a:xfrm>
            <a:off x="5766852" y="9196697"/>
            <a:ext cx="4014309" cy="4014310"/>
          </a:xfrm>
          <a:prstGeom prst="rect">
            <a:avLst/>
          </a:prstGeom>
          <a:ln w="12700">
            <a:miter lim="400000"/>
          </a:ln>
        </p:spPr>
      </p:pic>
      <p:pic>
        <p:nvPicPr>
          <p:cNvPr id="189" name="Image" descr="Image"/>
          <p:cNvPicPr>
            <a:picLocks noChangeAspect="1"/>
          </p:cNvPicPr>
          <p:nvPr/>
        </p:nvPicPr>
        <p:blipFill>
          <a:blip r:embed="rId8">
            <a:extLst/>
          </a:blip>
          <a:stretch>
            <a:fillRect/>
          </a:stretch>
        </p:blipFill>
        <p:spPr>
          <a:xfrm>
            <a:off x="5059317" y="198980"/>
            <a:ext cx="5429379" cy="4178492"/>
          </a:xfrm>
          <a:prstGeom prst="rect">
            <a:avLst/>
          </a:prstGeom>
          <a:ln w="12700">
            <a:miter lim="400000"/>
          </a:ln>
        </p:spPr>
      </p:pic>
      <p:pic>
        <p:nvPicPr>
          <p:cNvPr id="190" name="Image" descr="Image"/>
          <p:cNvPicPr>
            <a:picLocks noChangeAspect="1"/>
          </p:cNvPicPr>
          <p:nvPr/>
        </p:nvPicPr>
        <p:blipFill>
          <a:blip r:embed="rId9">
            <a:extLst/>
          </a:blip>
          <a:stretch>
            <a:fillRect/>
          </a:stretch>
        </p:blipFill>
        <p:spPr>
          <a:xfrm>
            <a:off x="10626880" y="8844000"/>
            <a:ext cx="5279935" cy="3519957"/>
          </a:xfrm>
          <a:prstGeom prst="rect">
            <a:avLst/>
          </a:prstGeom>
          <a:ln w="12700">
            <a:miter lim="400000"/>
          </a:ln>
        </p:spPr>
      </p:pic>
      <p:pic>
        <p:nvPicPr>
          <p:cNvPr id="191" name="Image" descr="Image"/>
          <p:cNvPicPr>
            <a:picLocks noChangeAspect="1"/>
          </p:cNvPicPr>
          <p:nvPr/>
        </p:nvPicPr>
        <p:blipFill>
          <a:blip r:embed="rId10">
            <a:extLst/>
          </a:blip>
          <a:stretch>
            <a:fillRect/>
          </a:stretch>
        </p:blipFill>
        <p:spPr>
          <a:xfrm>
            <a:off x="10980897" y="821634"/>
            <a:ext cx="3175001" cy="2552701"/>
          </a:xfrm>
          <a:prstGeom prst="rect">
            <a:avLst/>
          </a:prstGeom>
          <a:ln w="12700">
            <a:miter lim="400000"/>
          </a:ln>
        </p:spPr>
      </p:pic>
      <p:pic>
        <p:nvPicPr>
          <p:cNvPr id="192" name="Image" descr="Image"/>
          <p:cNvPicPr>
            <a:picLocks noChangeAspect="1"/>
          </p:cNvPicPr>
          <p:nvPr/>
        </p:nvPicPr>
        <p:blipFill>
          <a:blip r:embed="rId11">
            <a:extLst/>
          </a:blip>
          <a:stretch>
            <a:fillRect/>
          </a:stretch>
        </p:blipFill>
        <p:spPr>
          <a:xfrm>
            <a:off x="20196508" y="6080707"/>
            <a:ext cx="3719309" cy="2475032"/>
          </a:xfrm>
          <a:prstGeom prst="rect">
            <a:avLst/>
          </a:prstGeom>
          <a:ln w="12700">
            <a:miter lim="400000"/>
          </a:ln>
        </p:spPr>
      </p:pic>
      <p:pic>
        <p:nvPicPr>
          <p:cNvPr id="193" name="Image" descr="Image"/>
          <p:cNvPicPr>
            <a:picLocks noChangeAspect="1"/>
          </p:cNvPicPr>
          <p:nvPr/>
        </p:nvPicPr>
        <p:blipFill>
          <a:blip r:embed="rId12">
            <a:extLst/>
          </a:blip>
          <a:stretch>
            <a:fillRect/>
          </a:stretch>
        </p:blipFill>
        <p:spPr>
          <a:xfrm>
            <a:off x="1496602" y="3509107"/>
            <a:ext cx="2755901" cy="2946401"/>
          </a:xfrm>
          <a:prstGeom prst="rect">
            <a:avLst/>
          </a:prstGeom>
          <a:ln w="12700">
            <a:miter lim="400000"/>
          </a:ln>
        </p:spPr>
      </p:pic>
      <p:pic>
        <p:nvPicPr>
          <p:cNvPr id="194" name="Image" descr="Image"/>
          <p:cNvPicPr>
            <a:picLocks noChangeAspect="1"/>
          </p:cNvPicPr>
          <p:nvPr/>
        </p:nvPicPr>
        <p:blipFill>
          <a:blip r:embed="rId13">
            <a:extLst/>
          </a:blip>
          <a:stretch>
            <a:fillRect/>
          </a:stretch>
        </p:blipFill>
        <p:spPr>
          <a:xfrm>
            <a:off x="1104732" y="10303821"/>
            <a:ext cx="4108280" cy="2738854"/>
          </a:xfrm>
          <a:prstGeom prst="rect">
            <a:avLst/>
          </a:prstGeom>
          <a:ln w="12700">
            <a:miter lim="400000"/>
          </a:ln>
        </p:spPr>
      </p:pic>
      <p:pic>
        <p:nvPicPr>
          <p:cNvPr id="195" name="Image" descr="Image"/>
          <p:cNvPicPr>
            <a:picLocks noChangeAspect="1"/>
          </p:cNvPicPr>
          <p:nvPr/>
        </p:nvPicPr>
        <p:blipFill>
          <a:blip r:embed="rId14">
            <a:extLst/>
          </a:blip>
          <a:stretch>
            <a:fillRect/>
          </a:stretch>
        </p:blipFill>
        <p:spPr>
          <a:xfrm>
            <a:off x="4645645" y="3870413"/>
            <a:ext cx="2540001" cy="3200401"/>
          </a:xfrm>
          <a:prstGeom prst="rect">
            <a:avLst/>
          </a:prstGeom>
          <a:ln w="12700">
            <a:miter lim="400000"/>
          </a:ln>
        </p:spPr>
      </p:pic>
      <p:pic>
        <p:nvPicPr>
          <p:cNvPr id="196" name="Image" descr="Image"/>
          <p:cNvPicPr>
            <a:picLocks noChangeAspect="1"/>
          </p:cNvPicPr>
          <p:nvPr/>
        </p:nvPicPr>
        <p:blipFill>
          <a:blip r:embed="rId15">
            <a:extLst/>
          </a:blip>
          <a:stretch>
            <a:fillRect/>
          </a:stretch>
        </p:blipFill>
        <p:spPr>
          <a:xfrm>
            <a:off x="15097969" y="10820076"/>
            <a:ext cx="3858073" cy="2572049"/>
          </a:xfrm>
          <a:prstGeom prst="rect">
            <a:avLst/>
          </a:prstGeom>
          <a:ln w="12700">
            <a:miter lim="400000"/>
          </a:ln>
        </p:spPr>
      </p:pic>
      <p:pic>
        <p:nvPicPr>
          <p:cNvPr id="197" name="Image" descr="Image"/>
          <p:cNvPicPr>
            <a:picLocks noChangeAspect="1"/>
          </p:cNvPicPr>
          <p:nvPr/>
        </p:nvPicPr>
        <p:blipFill>
          <a:blip r:embed="rId16">
            <a:extLst/>
          </a:blip>
          <a:stretch>
            <a:fillRect/>
          </a:stretch>
        </p:blipFill>
        <p:spPr>
          <a:xfrm>
            <a:off x="20582962" y="9677946"/>
            <a:ext cx="2946401" cy="2946401"/>
          </a:xfrm>
          <a:prstGeom prst="rect">
            <a:avLst/>
          </a:prstGeom>
          <a:ln w="12700">
            <a:miter lim="400000"/>
          </a:ln>
        </p:spPr>
      </p:pic>
      <p:pic>
        <p:nvPicPr>
          <p:cNvPr id="198" name="Image" descr="Image"/>
          <p:cNvPicPr>
            <a:picLocks noChangeAspect="1"/>
          </p:cNvPicPr>
          <p:nvPr/>
        </p:nvPicPr>
        <p:blipFill>
          <a:blip r:embed="rId17">
            <a:extLst/>
          </a:blip>
          <a:stretch>
            <a:fillRect/>
          </a:stretch>
        </p:blipFill>
        <p:spPr>
          <a:xfrm>
            <a:off x="8982523" y="10073047"/>
            <a:ext cx="4000501" cy="3200401"/>
          </a:xfrm>
          <a:prstGeom prst="rect">
            <a:avLst/>
          </a:prstGeom>
          <a:ln w="12700">
            <a:miter lim="400000"/>
          </a:ln>
        </p:spPr>
      </p:pic>
      <p:pic>
        <p:nvPicPr>
          <p:cNvPr id="199" name="Image" descr="Image"/>
          <p:cNvPicPr>
            <a:picLocks noChangeAspect="1"/>
          </p:cNvPicPr>
          <p:nvPr/>
        </p:nvPicPr>
        <p:blipFill>
          <a:blip r:embed="rId18">
            <a:extLst/>
          </a:blip>
          <a:stretch>
            <a:fillRect/>
          </a:stretch>
        </p:blipFill>
        <p:spPr>
          <a:xfrm>
            <a:off x="20079225" y="1153255"/>
            <a:ext cx="2540001" cy="3805244"/>
          </a:xfrm>
          <a:prstGeom prst="rect">
            <a:avLst/>
          </a:prstGeom>
          <a:ln w="12700">
            <a:miter lim="400000"/>
          </a:ln>
        </p:spPr>
      </p:pic>
      <p:pic>
        <p:nvPicPr>
          <p:cNvPr id="200" name="Image" descr="Image"/>
          <p:cNvPicPr>
            <a:picLocks noChangeAspect="1"/>
          </p:cNvPicPr>
          <p:nvPr/>
        </p:nvPicPr>
        <p:blipFill>
          <a:blip r:embed="rId19">
            <a:extLst/>
          </a:blip>
          <a:stretch>
            <a:fillRect/>
          </a:stretch>
        </p:blipFill>
        <p:spPr>
          <a:xfrm>
            <a:off x="14648099" y="727856"/>
            <a:ext cx="4935195" cy="332838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Opportunity to grow spiritually, intellectually, morally continuously…"/>
          <p:cNvSpPr txBox="1"/>
          <p:nvPr>
            <p:ph type="body" sz="half" idx="1"/>
          </p:nvPr>
        </p:nvSpPr>
        <p:spPr>
          <a:xfrm>
            <a:off x="1158405" y="3286611"/>
            <a:ext cx="15240095" cy="8256630"/>
          </a:xfrm>
          <a:prstGeom prst="rect">
            <a:avLst/>
          </a:prstGeom>
        </p:spPr>
        <p:txBody>
          <a:bodyPr/>
          <a:lstStyle/>
          <a:p>
            <a:pPr marL="609600" indent="-609600">
              <a:defRPr sz="5700"/>
            </a:pPr>
            <a:r>
              <a:t>Opportunity to grow spiritually, intellectually, morally continuously</a:t>
            </a:r>
          </a:p>
          <a:p>
            <a:pPr marL="609600" indent="-609600">
              <a:defRPr sz="5700"/>
            </a:pPr>
            <a:r>
              <a:t>Opportunity to make ammendments</a:t>
            </a:r>
          </a:p>
          <a:p>
            <a:pPr marL="609600" indent="-609600">
              <a:defRPr sz="5700"/>
            </a:pPr>
            <a:r>
              <a:t>Opportunity to experience life differently from what we did in previous life</a:t>
            </a:r>
          </a:p>
          <a:p>
            <a:pPr marL="609600" indent="-609600">
              <a:defRPr sz="5700"/>
            </a:pPr>
            <a:r>
              <a:t>Continuously until we become pure spirits like our big brother ….. </a:t>
            </a:r>
          </a:p>
        </p:txBody>
      </p:sp>
      <p:sp>
        <p:nvSpPr>
          <p:cNvPr id="203" name="REINCARNATION"/>
          <p:cNvSpPr txBox="1"/>
          <p:nvPr>
            <p:ph type="title"/>
          </p:nvPr>
        </p:nvSpPr>
        <p:spPr>
          <a:prstGeom prst="rect">
            <a:avLst/>
          </a:prstGeom>
        </p:spPr>
        <p:txBody>
          <a:bodyPr/>
          <a:lstStyle/>
          <a:p>
            <a:pPr/>
            <a:r>
              <a:t>REINCARNATION</a:t>
            </a:r>
          </a:p>
        </p:txBody>
      </p:sp>
      <p:pic>
        <p:nvPicPr>
          <p:cNvPr id="204" name="Image" descr="Image"/>
          <p:cNvPicPr>
            <a:picLocks noChangeAspect="1"/>
          </p:cNvPicPr>
          <p:nvPr/>
        </p:nvPicPr>
        <p:blipFill>
          <a:blip r:embed="rId2">
            <a:extLst/>
          </a:blip>
          <a:stretch>
            <a:fillRect/>
          </a:stretch>
        </p:blipFill>
        <p:spPr>
          <a:xfrm>
            <a:off x="16903524" y="1444648"/>
            <a:ext cx="6220717" cy="4665538"/>
          </a:xfrm>
          <a:prstGeom prst="rect">
            <a:avLst/>
          </a:prstGeom>
          <a:ln w="12700">
            <a:miter lim="400000"/>
          </a:ln>
        </p:spPr>
      </p:pic>
      <p:grpSp>
        <p:nvGrpSpPr>
          <p:cNvPr id="207" name="Group"/>
          <p:cNvGrpSpPr/>
          <p:nvPr/>
        </p:nvGrpSpPr>
        <p:grpSpPr>
          <a:xfrm>
            <a:off x="13916048" y="7262327"/>
            <a:ext cx="9424676" cy="4499439"/>
            <a:chOff x="0" y="0"/>
            <a:chExt cx="9424675" cy="4499438"/>
          </a:xfrm>
        </p:grpSpPr>
        <p:pic>
          <p:nvPicPr>
            <p:cNvPr id="205" name="Image" descr="Image"/>
            <p:cNvPicPr>
              <a:picLocks noChangeAspect="1"/>
            </p:cNvPicPr>
            <p:nvPr/>
          </p:nvPicPr>
          <p:blipFill>
            <a:blip r:embed="rId3">
              <a:extLst/>
            </a:blip>
            <a:stretch>
              <a:fillRect/>
            </a:stretch>
          </p:blipFill>
          <p:spPr>
            <a:xfrm>
              <a:off x="2770995" y="0"/>
              <a:ext cx="6653681" cy="4432244"/>
            </a:xfrm>
            <a:prstGeom prst="rect">
              <a:avLst/>
            </a:prstGeom>
            <a:ln w="12700" cap="flat">
              <a:noFill/>
              <a:miter lim="400000"/>
            </a:ln>
            <a:effectLst/>
          </p:spPr>
        </p:pic>
        <p:sp>
          <p:nvSpPr>
            <p:cNvPr id="206" name="JESUS"/>
            <p:cNvSpPr txBox="1"/>
            <p:nvPr/>
          </p:nvSpPr>
          <p:spPr>
            <a:xfrm>
              <a:off x="0" y="3554507"/>
              <a:ext cx="2393138" cy="944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90000"/>
                </a:lnSpc>
                <a:spcBef>
                  <a:spcPts val="4500"/>
                </a:spcBef>
                <a:defRPr sz="5700">
                  <a:solidFill>
                    <a:srgbClr val="000000"/>
                  </a:solidFill>
                </a:defRPr>
              </a:lvl1pPr>
            </a:lstStyle>
            <a:p>
              <a:pPr/>
              <a:r>
                <a:t>JESUS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age" descr="Image"/>
          <p:cNvPicPr>
            <a:picLocks noChangeAspect="1"/>
          </p:cNvPicPr>
          <p:nvPr/>
        </p:nvPicPr>
        <p:blipFill>
          <a:blip r:embed="rId2">
            <a:extLst/>
          </a:blip>
          <a:stretch>
            <a:fillRect/>
          </a:stretch>
        </p:blipFill>
        <p:spPr>
          <a:xfrm>
            <a:off x="2707358" y="988230"/>
            <a:ext cx="18494689" cy="1040326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he concept of cause and effect is closely linked to reincarnation. Spirits carry the consequences of their actions from one life to another, influencing the circumstances and challenges they face in subsequent incarnations."/>
          <p:cNvSpPr txBox="1"/>
          <p:nvPr>
            <p:ph type="body" idx="21"/>
          </p:nvPr>
        </p:nvSpPr>
        <p:spPr>
          <a:xfrm>
            <a:off x="2751823" y="3955260"/>
            <a:ext cx="19569743" cy="7865768"/>
          </a:xfrm>
          <a:prstGeom prst="rect">
            <a:avLst/>
          </a:prstGeom>
          <a:extLst>
            <a:ext uri="{C572A759-6A51-4108-AA02-DFA0A04FC94B}">
              <ma14:wrappingTextBoxFlag xmlns:ma14="http://schemas.microsoft.com/office/mac/drawingml/2011/main" val="1"/>
            </a:ext>
          </a:extLst>
        </p:spPr>
        <p:txBody>
          <a:bodyPr/>
          <a:lstStyle/>
          <a:p>
            <a:pPr/>
            <a:r>
              <a:t>The concept of cause and effect is closely linked to reincarnation. Spirits carry the consequences of their actions from one life to another, influencing the circumstances and challenges they face in subsequent incarnations.</a:t>
            </a:r>
          </a:p>
        </p:txBody>
      </p:sp>
      <p:sp>
        <p:nvSpPr>
          <p:cNvPr id="212" name="BUT DOES REINCARNATION HAVE TO DO WITH LAW OF CAUSE AND EFFECT"/>
          <p:cNvSpPr txBox="1"/>
          <p:nvPr>
            <p:ph type="title"/>
          </p:nvPr>
        </p:nvSpPr>
        <p:spPr>
          <a:xfrm>
            <a:off x="1445094" y="1568616"/>
            <a:ext cx="21493812" cy="1435101"/>
          </a:xfrm>
          <a:prstGeom prst="rect">
            <a:avLst/>
          </a:prstGeom>
        </p:spPr>
        <p:txBody>
          <a:bodyPr/>
          <a:lstStyle>
            <a:lvl1pPr defTabSz="1365469">
              <a:defRPr spc="-95" sz="4760"/>
            </a:lvl1pPr>
          </a:lstStyle>
          <a:p>
            <a:pPr/>
            <a:r>
              <a:t>BUT DOES REINCARNATION HAVE TO DO WITH LAW OF CAUSE AND EFFECT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